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61" r:id="rId4"/>
    <p:sldId id="264" r:id="rId5"/>
    <p:sldId id="262" r:id="rId6"/>
    <p:sldId id="265" r:id="rId7"/>
    <p:sldId id="267" r:id="rId8"/>
    <p:sldId id="266" r:id="rId9"/>
    <p:sldId id="278" r:id="rId10"/>
    <p:sldId id="268" r:id="rId11"/>
    <p:sldId id="279" r:id="rId12"/>
    <p:sldId id="269" r:id="rId13"/>
    <p:sldId id="270" r:id="rId14"/>
    <p:sldId id="271" r:id="rId15"/>
    <p:sldId id="272" r:id="rId16"/>
    <p:sldId id="263" r:id="rId17"/>
    <p:sldId id="273" r:id="rId18"/>
    <p:sldId id="280" r:id="rId19"/>
    <p:sldId id="274" r:id="rId20"/>
    <p:sldId id="276" r:id="rId21"/>
    <p:sldId id="277" r:id="rId22"/>
    <p:sldId id="281" r:id="rId23"/>
    <p:sldId id="282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CC00"/>
    <a:srgbClr val="FFB469"/>
    <a:srgbClr val="FFFF99"/>
    <a:srgbClr val="66FFFF"/>
    <a:srgbClr val="CCFF66"/>
    <a:srgbClr val="FF9933"/>
    <a:srgbClr val="F7F16F"/>
    <a:srgbClr val="FFFF66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87592" autoAdjust="0"/>
  </p:normalViewPr>
  <p:slideViewPr>
    <p:cSldViewPr>
      <p:cViewPr>
        <p:scale>
          <a:sx n="90" d="100"/>
          <a:sy n="90" d="100"/>
        </p:scale>
        <p:origin x="-6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ВСЕГО</a:t>
            </a:r>
            <a:r>
              <a:rPr lang="ru-RU" sz="1400" baseline="0" dirty="0" smtClean="0"/>
              <a:t> РАСХОДОВ – 1446,4 МЛН. РУБЛЕЙ</a:t>
            </a:r>
            <a:endParaRPr lang="ru-RU" sz="14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4"/>
            <c:spPr>
              <a:solidFill>
                <a:srgbClr val="0033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231971129810871"/>
                  <c:y val="-0.27747920425462858"/>
                </c:manualLayout>
              </c:layout>
              <c:showVal val="1"/>
            </c:dLbl>
            <c:dLbl>
              <c:idx val="2"/>
              <c:layout>
                <c:manualLayout>
                  <c:x val="4.2563131666620213E-3"/>
                  <c:y val="9.5524332560016235E-3"/>
                </c:manualLayout>
              </c:layout>
              <c:showVal val="1"/>
            </c:dLbl>
            <c:dLbl>
              <c:idx val="3"/>
              <c:layout>
                <c:manualLayout>
                  <c:x val="-6.1641863274047755E-3"/>
                  <c:y val="-6.9577368768333953E-2"/>
                </c:manualLayout>
              </c:layout>
              <c:showVal val="1"/>
            </c:dLbl>
            <c:dLbl>
              <c:idx val="4"/>
              <c:layout>
                <c:manualLayout>
                  <c:x val="3.3242799450472614E-2"/>
                  <c:y val="-2.4121884851697327E-2"/>
                </c:manualLayout>
              </c:layout>
              <c:showVal val="1"/>
            </c:dLbl>
            <c:dLbl>
              <c:idx val="5"/>
              <c:layout>
                <c:manualLayout>
                  <c:x val="2.5461701555394817E-2"/>
                  <c:y val="-2.0709579231136775E-2"/>
                </c:manualLayout>
              </c:layout>
              <c:showVal val="1"/>
            </c:dLbl>
            <c:dLbl>
              <c:idx val="6"/>
              <c:layout>
                <c:manualLayout>
                  <c:x val="0.10165626887250882"/>
                  <c:y val="-1.045475498057153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ФОТ с начислениями- 820,3 млн.руб.</c:v>
                </c:pt>
                <c:pt idx="1">
                  <c:v>меры социальной поддержки - 35,0 млн.руб.</c:v>
                </c:pt>
                <c:pt idx="2">
                  <c:v>бюджетные инвестиции-193,7 млн.руб.</c:v>
                </c:pt>
                <c:pt idx="3">
                  <c:v>коммунальные расходы - 57,7 млн.руб.</c:v>
                </c:pt>
                <c:pt idx="4">
                  <c:v>капиталный ремонт и содержание имущества муниципальных учреждений - 129,2 млн.руб.</c:v>
                </c:pt>
                <c:pt idx="5">
                  <c:v>гос.поддержка отдельных отраслей экономики-54,9 млн.руб.</c:v>
                </c:pt>
                <c:pt idx="6">
                  <c:v>прочие расходы - 155,6 млн.руб.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0.56699999999999995</c:v>
                </c:pt>
                <c:pt idx="1">
                  <c:v>2.4000000000000042E-2</c:v>
                </c:pt>
                <c:pt idx="2">
                  <c:v>0.13400000000000001</c:v>
                </c:pt>
                <c:pt idx="3" formatCode="0%">
                  <c:v>4.0000000000000098E-2</c:v>
                </c:pt>
                <c:pt idx="4">
                  <c:v>8.9000000000000232E-2</c:v>
                </c:pt>
                <c:pt idx="5">
                  <c:v>3.8000000000000075E-2</c:v>
                </c:pt>
                <c:pt idx="6">
                  <c:v>0.10800000000000012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977260796945836"/>
          <c:y val="6.6308193403535429E-2"/>
          <c:w val="0.8083335719398711"/>
          <c:h val="0.272896056667615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rgbClr val="66FFFF"/>
              </a:solidFill>
            </c:spPr>
          </c:dPt>
          <c:dPt>
            <c:idx val="3"/>
            <c:spPr>
              <a:solidFill>
                <a:srgbClr val="CCFF66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6590573614195676E-2"/>
                  <c:y val="-2.0848391733738383E-2"/>
                </c:manualLayout>
              </c:layout>
              <c:showPercent val="1"/>
            </c:dLbl>
            <c:dLbl>
              <c:idx val="1"/>
              <c:layout>
                <c:manualLayout>
                  <c:x val="3.2740471543621204E-2"/>
                  <c:y val="-4.4468343896037522E-2"/>
                </c:manualLayout>
              </c:layout>
              <c:showPercent val="1"/>
            </c:dLbl>
            <c:dLbl>
              <c:idx val="2"/>
              <c:layout>
                <c:manualLayout>
                  <c:x val="6.9370123606344133E-2"/>
                  <c:y val="2.2104276876698616E-2"/>
                </c:manualLayout>
              </c:layout>
              <c:showPercent val="1"/>
            </c:dLbl>
            <c:dLbl>
              <c:idx val="3"/>
              <c:layout>
                <c:manualLayout>
                  <c:x val="5.9186934966462927E-2"/>
                  <c:y val="2.0857703208385016E-4"/>
                </c:manualLayout>
              </c:layout>
              <c:showPercent val="1"/>
            </c:dLbl>
            <c:dLbl>
              <c:idx val="4"/>
              <c:layout>
                <c:manualLayout>
                  <c:x val="-4.2827108149942804E-2"/>
                  <c:y val="-4.3712484941600252E-2"/>
                </c:manualLayout>
              </c:layout>
              <c:showPercent val="1"/>
            </c:dLbl>
            <c:dLbl>
              <c:idx val="5"/>
              <c:layout>
                <c:manualLayout>
                  <c:x val="-3.5073961908607641E-2"/>
                  <c:y val="-4.0828954030413887E-2"/>
                </c:manualLayout>
              </c:layout>
              <c:showPercent val="1"/>
            </c:dLbl>
            <c:dLbl>
              <c:idx val="6"/>
              <c:layout>
                <c:manualLayout>
                  <c:x val="-2.9060546918814649E-2"/>
                  <c:y val="-6.4286886533861873E-2"/>
                </c:manualLayout>
              </c:layout>
              <c:showPercent val="1"/>
            </c:dLbl>
            <c:dLbl>
              <c:idx val="7"/>
              <c:layout>
                <c:manualLayout>
                  <c:x val="6.816968391771597E-4"/>
                  <c:y val="-2.3804784934033978E-2"/>
                </c:manualLayout>
              </c:layout>
              <c:showPercent val="1"/>
            </c:dLbl>
            <c:dLbl>
              <c:idx val="8"/>
              <c:layout>
                <c:manualLayout>
                  <c:x val="4.2725172173991074E-3"/>
                  <c:y val="-2.6153837200505212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сельское, лесное хозяйство, рыболовство</c:v>
                </c:pt>
                <c:pt idx="1">
                  <c:v>обрабатывающие производства</c:v>
                </c:pt>
                <c:pt idx="2">
                  <c:v>строительство</c:v>
                </c:pt>
                <c:pt idx="3">
                  <c:v>торговля, общественное питание, деятельность гостинниц, ремонт автотранспорта</c:v>
                </c:pt>
                <c:pt idx="4">
                  <c:v>транспорт и связь</c:v>
                </c:pt>
                <c:pt idx="5">
                  <c:v>операции с недвижимым имуществом</c:v>
                </c:pt>
                <c:pt idx="6">
                  <c:v>образование, здравохранение</c:v>
                </c:pt>
                <c:pt idx="7">
                  <c:v>коммунальные, социальные, персональные услуги</c:v>
                </c:pt>
                <c:pt idx="8">
                  <c:v>финансовая деятельность</c:v>
                </c:pt>
              </c:strCache>
            </c:strRef>
          </c:cat>
          <c:val>
            <c:numRef>
              <c:f>Лист1!$B$2:$B$10</c:f>
              <c:numCache>
                <c:formatCode>\О\с\н\о\в\н\о\й</c:formatCode>
                <c:ptCount val="9"/>
                <c:pt idx="0">
                  <c:v>68</c:v>
                </c:pt>
                <c:pt idx="1">
                  <c:v>56</c:v>
                </c:pt>
                <c:pt idx="2">
                  <c:v>29</c:v>
                </c:pt>
                <c:pt idx="3">
                  <c:v>420</c:v>
                </c:pt>
                <c:pt idx="4">
                  <c:v>115</c:v>
                </c:pt>
                <c:pt idx="5">
                  <c:v>70</c:v>
                </c:pt>
                <c:pt idx="6">
                  <c:v>15</c:v>
                </c:pt>
                <c:pt idx="7">
                  <c:v>72</c:v>
                </c:pt>
                <c:pt idx="8">
                  <c:v>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"/>
          <c:y val="0.43113312997233716"/>
          <c:w val="0.99877282006415868"/>
          <c:h val="0.56497334218764828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485BF3E-2CCD-42D4-B121-0C553BCE728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BFFA6-37D1-4581-995A-C1AB7593AE6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A009C-D5C8-4331-AF59-117755F898F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B86985E-4D53-4595-B569-062DEA659A3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09BE7-48BD-4CC3-8E20-A13F8AF5737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5C65-EFE9-4A36-AA36-BF6CC486441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9A17E8B-62F1-4086-A3C8-7939E14D297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FAEF9-4181-4615-AFD4-090EBBB7FBB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52C07-CD07-49F6-9FE0-6D73B4F4972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2D1C8-8DF1-4934-B43B-41360D8EDD9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2673A-5864-4CD3-ADFC-7A8A02F5D54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B0FC8E-4026-4EE4-B2A3-B9C00FF835D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hyperlink" Target="http://www.kolpashevo.net/photo/1578.htm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molodezh-center.ru/uploads/posts/2014-02/1393411899_dscn756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://www.molodezh-center.ru/uploads/posts/2014-01/1390297208_img_7873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ка\Downloads\герб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15888"/>
            <a:ext cx="949301" cy="109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:\Users\Иринка\Downloads\карта района 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34" y="1714488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0" y="285728"/>
            <a:ext cx="24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МЕДНЫХ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Андрей Фёдорович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KAYX77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14290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«Колпашевский район»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39" descr="детский город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2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35" descr="церковь в тогур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286124"/>
            <a:ext cx="2663824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44" descr="PB1200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571612"/>
            <a:ext cx="300674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34" descr="Колпашев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929198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Паводок-20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1" y="3286124"/>
            <a:ext cx="2000264" cy="1576387"/>
          </a:xfrm>
          <a:prstGeom prst="rect">
            <a:avLst/>
          </a:prstGeom>
          <a:noFill/>
        </p:spPr>
      </p:pic>
      <p:pic>
        <p:nvPicPr>
          <p:cNvPr id="23558" name="Picture 6" descr="Колпашево: Новогодний городок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5429264"/>
            <a:ext cx="2643206" cy="1285884"/>
          </a:xfrm>
          <a:prstGeom prst="rect">
            <a:avLst/>
          </a:prstGeom>
          <a:noFill/>
        </p:spPr>
      </p:pic>
      <p:pic>
        <p:nvPicPr>
          <p:cNvPr id="23561" name="Picture 9" descr="C:\Users\Krilov\Desktop\Паспорт МО Колпашевский район за 2013 год\ГНУ СибНИИСХиТ\DSCN348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5143512"/>
            <a:ext cx="300039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FFB469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Экономический потенциал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8955795"/>
              </p:ext>
            </p:extLst>
          </p:nvPr>
        </p:nvGraphicFramePr>
        <p:xfrm>
          <a:off x="755650" y="642919"/>
          <a:ext cx="8280400" cy="420624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158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СФЕРА ПРОМЫШЛЕННОГО ПРОИЗВОДСТВА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28662" y="1645750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Производством электрических машин и оборудования, в том числе производством изделий из проволоки, изолированных проводов и кабелей на территории района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занимается ЗАО «Металлист».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Данное предприятие выпускает около 20 видов продукции (более 100 наименований), такие как кабельные изделия, провода: неизолированные, силовые, автотракторные, для взрывных работ, шнуры осветительные, м/сетка, шнуры армированные и др.)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Среднесписочная численность предприятия за 2013 год составила 229 человек.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 произведенной продукции составил 398250,4 тыс.руб.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География поставок: Российская Федерация, ближнее зарубежье (Беларусь, Казахстан).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go2.imgsmail.ru/imgpreview?key=http%3A//www.ua.all.biz/img/ua/catalog/2421898.jpeg%3Frrr%3D1&amp;mb=imgdb_preview_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2643206" cy="2714644"/>
          </a:xfrm>
          <a:prstGeom prst="rect">
            <a:avLst/>
          </a:prstGeom>
          <a:noFill/>
        </p:spPr>
      </p:pic>
      <p:pic>
        <p:nvPicPr>
          <p:cNvPr id="12292" name="Picture 4" descr="http://go1.imgsmail.ru/imgpreview?key=http%3A//www.by.all.biz/img/by/service_catalog/27471.jpeg%3Frrr%3D1&amp;mb=imgdb_preview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2428892" cy="2714644"/>
          </a:xfrm>
          <a:prstGeom prst="rect">
            <a:avLst/>
          </a:prstGeom>
          <a:noFill/>
        </p:spPr>
      </p:pic>
      <p:pic>
        <p:nvPicPr>
          <p:cNvPr id="12294" name="Picture 6" descr="http://go3.imgsmail.ru/imgpreview?key=http%3A//dneprobudmetal.com.ua/userfiles/image/OK-TO1.jpg&amp;mb=imgdb_preview_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00438"/>
            <a:ext cx="2857520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46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FFB469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Экономический потенциал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8955795"/>
              </p:ext>
            </p:extLst>
          </p:nvPr>
        </p:nvGraphicFramePr>
        <p:xfrm>
          <a:off x="755650" y="642919"/>
          <a:ext cx="8280400" cy="5891426"/>
        </p:xfrm>
        <a:graphic>
          <a:graphicData uri="http://schemas.openxmlformats.org/drawingml/2006/table">
            <a:tbl>
              <a:tblPr/>
              <a:tblGrid>
                <a:gridCol w="3608388"/>
                <a:gridCol w="4672012"/>
              </a:tblGrid>
              <a:tr h="4763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Колпашевском районе созданы условия успешной работы предпринимателей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3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районе  разработана и действует: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5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малого и среднего предпринимательства в </a:t>
                      </a:r>
                      <a:r>
                        <a:rPr lang="ru-RU" sz="1100" b="0" dirty="0" err="1">
                          <a:latin typeface="Times New Roman"/>
                          <a:ea typeface="Calibri"/>
                          <a:cs typeface="Times New Roman"/>
                        </a:rPr>
                        <a:t>Колпашевском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районе на 2013-2018 годы», утверждённая постановлением Администрации </a:t>
                      </a:r>
                      <a:r>
                        <a:rPr lang="ru-RU" sz="1100" b="0" dirty="0" err="1">
                          <a:latin typeface="Times New Roman"/>
                          <a:ea typeface="Calibri"/>
                          <a:cs typeface="Times New Roman"/>
                        </a:rPr>
                        <a:t>Колпашевского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района от 01.10.2012 № 978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развитие предпринимательства на территории                                      </a:t>
                      </a:r>
                      <a:r>
                        <a:rPr lang="ru-RU" sz="1100" b="0" dirty="0" err="1">
                          <a:latin typeface="Times New Roman"/>
                          <a:ea typeface="Calibri"/>
                          <a:cs typeface="Times New Roman"/>
                        </a:rPr>
                        <a:t>Колпашевского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latin typeface="Times New Roman"/>
                          <a:ea typeface="Calibri"/>
                          <a:cs typeface="Times New Roman"/>
                        </a:rPr>
                        <a:t>Задачи: 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-создание условий для развития малого и среднего предпринимательства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-совершенствование видов поддержки деятельности субъектов малого и среднего предпринимательства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86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базовая инфраструктура поддержки предпринимательства: 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9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С 2004 года действует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Центр поддержки предпринимательства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– некоммерческое частное социальное учреждение «Развитие» (далее – ЦПП)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Функции ЦПП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организация информационного обеспечения предпринимательской деятельности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популяризация идей предпринимательства среди населения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участие в реализации муниципальных программ развития предпринимательства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представление и защита интересов </a:t>
                      </a:r>
                      <a:r>
                        <a:rPr lang="ru-RU" sz="1100" b="0" dirty="0" err="1">
                          <a:latin typeface="Times New Roman"/>
                          <a:ea typeface="Calibri"/>
                          <a:cs typeface="Times New Roman"/>
                        </a:rPr>
                        <a:t>бизнес-сообщества</a:t>
                      </a:r>
                      <a:r>
                        <a:rPr lang="ru-RU" sz="1100" b="0" dirty="0">
                          <a:latin typeface="Times New Roman"/>
                          <a:ea typeface="Calibri"/>
                          <a:cs typeface="Times New Roman"/>
                        </a:rPr>
                        <a:t> в органах государственной и муниципальной </a:t>
                      </a:r>
                      <a:r>
                        <a:rPr lang="ru-RU" sz="1100" b="0" dirty="0" smtClean="0">
                          <a:latin typeface="Times New Roman"/>
                          <a:ea typeface="Calibri"/>
                          <a:cs typeface="Times New Roman"/>
                        </a:rPr>
                        <a:t>власти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798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Calibri"/>
                          <a:cs typeface="Times New Roman"/>
                        </a:rPr>
                        <a:t>С 2009 года работает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бизнес-инкубатор </a:t>
                      </a:r>
                      <a:r>
                        <a:rPr lang="ru-RU" sz="11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Колпашевского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 района производственного и офисного назначения 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Calibri"/>
                          <a:cs typeface="Times New Roman"/>
                        </a:rPr>
                        <a:t>(далее – БИПОН)</a:t>
                      </a:r>
                      <a:endParaRPr lang="ru-RU" sz="11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Calibri"/>
                          <a:cs typeface="Times New Roman"/>
                        </a:rPr>
                        <a:t>Общая площадь помещений БИПОН, предусмотренных для размещения субъектов малого предпринимательства </a:t>
                      </a:r>
                      <a:endParaRPr lang="ru-RU" sz="11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Calibri"/>
                          <a:cs typeface="Times New Roman"/>
                        </a:rPr>
                        <a:t>782,4 кв. м</a:t>
                      </a:r>
                      <a:endParaRPr lang="ru-RU" sz="11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Функции БИПОН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100" b="0" dirty="0" smtClean="0">
                          <a:latin typeface="Times New Roman"/>
                          <a:ea typeface="Calibri"/>
                          <a:cs typeface="Times New Roman"/>
                        </a:rPr>
                        <a:t>формирование благоприятного предпринимательского климата для активизации процесса создания новых и развития действующих субъектов малого предпринимательства</a:t>
                      </a:r>
                      <a:endParaRPr lang="ru-RU" sz="11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100" b="0" dirty="0" smtClean="0">
                          <a:latin typeface="Times New Roman"/>
                          <a:ea typeface="Calibri"/>
                          <a:cs typeface="Times New Roman"/>
                        </a:rPr>
                        <a:t>содействие становлению предприятий малого бизнеса на начальной стадии развития путём предоставления им помещений и оказания консультационных, бухгалтерских, юридических услуг</a:t>
                      </a:r>
                      <a:endParaRPr lang="ru-RU" sz="11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46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FFB469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/>
              <a:t>Экономический потенциал</a:t>
            </a:r>
          </a:p>
          <a:p>
            <a:pPr marL="0" indent="0" algn="ctr" eaLnBrk="1" hangingPunct="1">
              <a:buFontTx/>
              <a:buNone/>
            </a:pPr>
            <a:endParaRPr lang="ru-RU" sz="1800" b="1" dirty="0" smtClean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52" y="1293481"/>
            <a:ext cx="678661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ПРОИЗВОДСТВО РЫБНОЙ ПРОДУКЦИИ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Колпашевский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рыбозавод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Приобретено 4 производственных здания (котельная, холодильный цех, кулинарный цех, рыбокоптильный цех) общей площадью 2500 кв. м.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Здания требуют капитального ремонта и выполнения восстановительных работ.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Планируемый объём инвестиций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 млн. руб.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РАЗВЕДЕНИЕ ЛОШАДЕЙ (ПОРОДА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ЯКУТСКАЯ), ПОЛНАЯ ПЕРЕРАБОТКА МЯСА КОНИНЫ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Чажемтовское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сельское поселение)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Планируемый объём инвестиций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более 10 млн. руб.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50 рабочих мест.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Доведение поголовья лошадей до 2000 голов.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Доведение поголовья КРС до 200 голов.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Строительство кормового завода.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РЫБОВОДСТВО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2013 года реализуется проект по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полноцикличному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выращиванию рыбы в установке замкнутого водоснабжения.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Приобретено производственное помещение общей площадью 631,3 кв. м. Выполнены внутренние ремонтные работы, произведен монтаж системы установки замкнутого водоснабжения.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Планируемый объем инвестиций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млн. руб.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10 рабочих мест.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go3.imgsmail.ru/imgpreview?key=http%3A//www.ua.all.biz/img/ua/service_catalog/339521.jpeg&amp;mb=imgdb_preview_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214950"/>
            <a:ext cx="2286000" cy="1519237"/>
          </a:xfrm>
          <a:prstGeom prst="rect">
            <a:avLst/>
          </a:prstGeom>
          <a:noFill/>
        </p:spPr>
      </p:pic>
      <p:pic>
        <p:nvPicPr>
          <p:cNvPr id="10244" name="Picture 4" descr="http://go3.imgsmail.ru/imgpreview?key=http%3A//img.board.com.ua/a/1042679114/wm/0-ryibnoe-hozyajstvo.jpg&amp;mb=imgdb_preview_15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214950"/>
            <a:ext cx="2428892" cy="1504949"/>
          </a:xfrm>
          <a:prstGeom prst="rect">
            <a:avLst/>
          </a:prstGeom>
          <a:noFill/>
        </p:spPr>
      </p:pic>
      <p:pic>
        <p:nvPicPr>
          <p:cNvPr id="2050" name="Picture 2" descr="фото 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5" y="5143512"/>
            <a:ext cx="2714644" cy="159860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8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eaLnBrk="1" hangingPunct="1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36876" y="3378213"/>
            <a:ext cx="6316663" cy="642911"/>
          </a:xfrm>
          <a:solidFill>
            <a:srgbClr val="CCCC0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400" dirty="0" smtClean="0"/>
              <a:t>Инвестиционная привлекательность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57224" y="1142984"/>
            <a:ext cx="785818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Богатейший природно-ресурсный потенциал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Колпашевского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 (наличие песка, глины, минеральной воды, торфа, сапропелевых грязей) способствует развитию промышленного производства на территории района. К точкам роста экономики района можно отнести и разработку железорудного месторождения, которое имеет значительные запасы железной руды.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 уникален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наличию различных типов лечебных вод, местоположению, биоклиматическим, водным и транспортным, туристско-оздоровительным условиям, где существует  единственное в Томской области и уникальное сочетание лечебно-минеральных вод (содовые, термальные, слабосероводородные, маломинерализованные, хлоридно-натриевые воды). Широкую известность получил минеральный источник (буровая скважина № 5,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с.Чажемто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— лечебно-оздоровительного значения, расположенный в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с.Чажемто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Колпашевского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района. Санаторно-курортное лечение заболеваний опорно-двигательного аппарата ведётся в санатории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Чажемто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(хлоридно-натриевые ванны, сапропелевое грязелечение, минеральная вода), находящемся в 40 км от Колпашева.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 имеет перспективу 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добычи нефти и газа, обладает достаточными для промышленного использования воспроизводимыми природными биоресурсами – лесом, дикоросами и рыбой.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928662" y="1142984"/>
            <a:ext cx="14287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928662" y="1928802"/>
            <a:ext cx="14287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000100" y="3500438"/>
            <a:ext cx="14287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go4.imgsmail.ru/imgpreview?key=http%3A//xn----7sbabzfli5acmhsjsj4f.xn--p1ai/photo_gallery/16_big.jpg&amp;mb=imgdb_preview_6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643446"/>
            <a:ext cx="2200275" cy="1647825"/>
          </a:xfrm>
          <a:prstGeom prst="rect">
            <a:avLst/>
          </a:prstGeom>
          <a:noFill/>
        </p:spPr>
      </p:pic>
      <p:pic>
        <p:nvPicPr>
          <p:cNvPr id="11270" name="Picture 6" descr="http://go4.imgsmail.ru/imgpreview?key=http%3A//xn----7sbabzfli5acmhsjsj4f.xn--p1ai/gallery/13.jpg&amp;mb=imgdb_preview_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86256"/>
            <a:ext cx="1552575" cy="2333626"/>
          </a:xfrm>
          <a:prstGeom prst="rect">
            <a:avLst/>
          </a:prstGeom>
          <a:noFill/>
        </p:spPr>
      </p:pic>
      <p:pic>
        <p:nvPicPr>
          <p:cNvPr id="11272" name="Picture 8" descr="http://go3.imgsmail.ru/imgpreview?key=http%3A//tssk.su/images/24251d.jpg&amp;mb=imgdb_preview_16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4857760"/>
            <a:ext cx="2071702" cy="1552576"/>
          </a:xfrm>
          <a:prstGeom prst="rect">
            <a:avLst/>
          </a:prstGeom>
          <a:noFill/>
        </p:spPr>
      </p:pic>
      <p:pic>
        <p:nvPicPr>
          <p:cNvPr id="11274" name="Picture 10" descr="http://go3.imgsmail.ru/imgpreview?key=http%3A//i015.radikal.ru/1107/ca/acd1bec961e5.jpg&amp;mb=imgdb_preview_16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714884"/>
            <a:ext cx="1928826" cy="164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07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CC00"/>
          </a:solidFill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800" dirty="0" smtClean="0"/>
              <a:t>Инвестиционная привлекательность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00100" y="1142984"/>
            <a:ext cx="750099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результатам работ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2009-2012 гг. на территории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 рекомендовано бурение 2-х параметрических скважин для изучения геологического строения и оценки перспектив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нефтегазоносности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нижне-среднеюрских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отложений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Южно-Варгатской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впадины.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Извлекаемые ресурсы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нефти по категории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1-л перспективных структур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Зайкинская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Луговая, Песчаная общей площадью 280 км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составляют суммарно 29,1 млн. т. Территория с данными структурами относится к нераспределённому фонду недр.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 распределённому  фонду  недр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относится западная левобережная часть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района. На выделенные здесь лицензионные участки №№ 100-1, 100-2 в августе 2012 года получены лицензии на геологическое изучение компанией НАЦ «ГЕОРЕСУРС» г. Москва. Наибольший интерес в отношении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нефтегазоносности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вызывает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структура, расположенная северо-западнее с.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Чажемто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участке №100-2.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Переинтерпретация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скважинных данных на данной территории с высокой  вероятностью указывает на наличие нефтяной залежи в песчаных пластах верхнеюрских отложений. Планируется провести глубокую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переинтерпретацию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данных ГИС, тщательный анализ данных бурения и испытания скважин, после чего выполнить сейсморазведочные исследования и бурение разведочной скважины.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285852" y="1857364"/>
            <a:ext cx="14287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285852" y="2500306"/>
            <a:ext cx="14287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285852" y="1142984"/>
            <a:ext cx="14287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101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71942"/>
            <a:ext cx="2786082" cy="200026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7" name="Picture 3" descr="foto1_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1"/>
            <a:ext cx="2047876" cy="2000265"/>
          </a:xfrm>
          <a:prstGeom prst="rect">
            <a:avLst/>
          </a:prstGeom>
          <a:noFill/>
          <a:ln w="9525">
            <a:solidFill>
              <a:srgbClr val="17365D"/>
            </a:solidFill>
            <a:miter lim="800000"/>
            <a:headEnd/>
            <a:tailEnd/>
          </a:ln>
        </p:spPr>
      </p:pic>
      <p:pic>
        <p:nvPicPr>
          <p:cNvPr id="1028" name="Picture 4" descr="Изображение 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71942"/>
            <a:ext cx="2428892" cy="200026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47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CC00"/>
          </a:solidFill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800" dirty="0" smtClean="0"/>
              <a:t>Инвестиционная привлекательность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1214422"/>
            <a:ext cx="764386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Колпашевском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богатый природно-ресурсный потенциал (лес, дикие животные, рыба, ягоды, грибы, кедровый орех, лекарственные средства, водные и земельные ресурсы). Наличие богатых месторождений железных руд, больших запасов торфа и полезных ископаемых (сапропелевых грязей, минеральной воды, глины, песка) даёт возможность развития производств, ориентированных на переработку местного сырья (кирпичное производство, деревообработка, переработка биоресурсов и дикорастущего сырья, переработка вторсырья).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Инвестиционная привлекательность района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значительно возрастёт при условии разработки месторождений Правобережья (наличие достаточных запасов углеводородного сырья для промышленного освоения месторождений), это будет точкой роста экономики, которая даст мультипликативный эффект для развития территории района и области в целом.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в районе строительных площадок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обеспеченных инженерной инфраструктурой, может способствовать организации и развитию промышленного и гражданского строительства.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этом основными факторами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сдерживающими рост инвестиционной активности на территории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района, являются большая удалённость от крупных городов, а также сложная транспортная схема (наличие паромной переправы и отсутствие круглогодичного сообщения), что оказывает негативное влияние на себестоимость производимой продукции.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Рисунок 7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429132"/>
            <a:ext cx="2738436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3" descr="коллаж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643306" y="4429132"/>
            <a:ext cx="26828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DSC082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429132"/>
            <a:ext cx="242889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1214414" y="3286124"/>
            <a:ext cx="14287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214414" y="1285860"/>
            <a:ext cx="14287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214414" y="2285992"/>
            <a:ext cx="14287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214414" y="3000372"/>
            <a:ext cx="14287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3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660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Качество жизни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4101153"/>
              </p:ext>
            </p:extLst>
          </p:nvPr>
        </p:nvGraphicFramePr>
        <p:xfrm>
          <a:off x="683568" y="639881"/>
          <a:ext cx="8208963" cy="5673217"/>
        </p:xfrm>
        <a:graphic>
          <a:graphicData uri="http://schemas.openxmlformats.org/drawingml/2006/table">
            <a:tbl>
              <a:tblPr firstRow="1" firstCol="1" bandRow="1"/>
              <a:tblGrid>
                <a:gridCol w="6268663"/>
                <a:gridCol w="1940300"/>
              </a:tblGrid>
              <a:tr h="2795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Население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Демография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01.01.2014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Родившихся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645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i="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01.01.2013</a:t>
                      </a:r>
                      <a:endParaRPr lang="ru-RU" sz="1400" i="0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101,9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Умерших,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616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01.01.2013</a:t>
                      </a:r>
                      <a:endParaRPr lang="ru-RU" sz="1400" i="0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strike="noStrike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b="0" strike="noStrike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Естественный</a:t>
                      </a:r>
                      <a:r>
                        <a:rPr lang="ru-RU" sz="1400" b="1" i="0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прирост</a:t>
                      </a:r>
                      <a:r>
                        <a:rPr lang="ru-RU" sz="1400" b="1" i="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i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чел.</a:t>
                      </a:r>
                      <a:endParaRPr lang="ru-RU" sz="1400" b="0" i="1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01.01.2013</a:t>
                      </a:r>
                      <a:endParaRPr lang="ru-RU" sz="10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170,6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Рынок труда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01.01.2014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экономически активного населения (ЭАН), 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22 100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01.01.2013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94,4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4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безработных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граждан, состоявших в органах службы занятости, 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726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01.01.2013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85,4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регистрируемой безработицы от ЭАН,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п.п. к уровню на 01.01.2013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-0,3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жизни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01.01.2014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начисленная заработная плата, 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30 638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01.11.2013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115,8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Величина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прожиточного минимума трудоспособного населения, 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8208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01.01.2013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91,8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9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Межотраслевая дифференциация заработной платы,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01.11.2013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Calibri"/>
                          <a:cs typeface="Times New Roman" pitchFamily="18" charset="0"/>
                        </a:rPr>
                        <a:t>93,3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660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Качество жизни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8" y="70642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357298"/>
            <a:ext cx="8215343" cy="2143140"/>
          </a:xfrm>
          <a:prstGeom prst="roundRect">
            <a:avLst>
              <a:gd name="adj" fmla="val 116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57224" y="1357298"/>
            <a:ext cx="778674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районе функционирует 35 муниципальных образовательных организаций: 9 дошкольных образовательных организаций, 21 школа, 5 организаций дополнительного образования. Из 21 школы 13 имеют статус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малокомплектная школа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состоянию на 01.01.2014 в школах обучается 4872 учащихся, в организациях дополнительного образования 2961 обучающийся.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образование получают 2169 детей, в том числе 211 воспитанников групп кратковременного пребывания, функционирующих на базе школ. В 2013 году созданы условия для открытия 3-х дополнительных дошкольных групп на 78 мест в МБДОУ № 19 и 5 мест в МБОУ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 № 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позволило увеличить охват детей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дошкольным образованием в возрасте от 1,5 до 7 лет на 15,5 % к уровню 2010 года (в 2013 году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78,2%). В результате проведенных мероприятий актуальная очередь в детские сады для детей в возрасте от 3-х до 7-и лет сократилась и составляет по состоянию на 01.01.2014 5 человек (общая очередь - 667).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DSC_02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43314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SC06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643314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DSC02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643314"/>
            <a:ext cx="208279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09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660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Качество жизни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8" y="70642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357298"/>
            <a:ext cx="8286781" cy="4500594"/>
          </a:xfrm>
          <a:prstGeom prst="roundRect">
            <a:avLst>
              <a:gd name="adj" fmla="val 116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1048957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01.01.2014 всего в муниципальной системе образования 734 педагогических работника, имеющих квалификационную категорию - 499 человек, в том числе имеют высшую квалификационную категорию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143 человека, первую квалификационную категорию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268 человек.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Проведенные мероприятия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Колпашевском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районе по повышению заработной платы позволили обеспечить достижение в 2013 году среднего размера заработной платы педагогических работников: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общеобразовательных организаций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35 672 рубля;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организаций дошкольного образования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31 576 рублей;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организаций дополнительного образования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32 671 рубля.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 в районе проводятся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 изменению школьной инфраструктуры. В 2013 году доля школьников, которым предоставлены от 80% до 100% основных видов условий обучения, составила 94,85% (в 2012-79,04%).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в 2103 году на создание условий, соответствующих современным требованиям, израсходовано 20,0 млн.рублей, в том числе в общеобразовательных организациях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10,8 млн.руб., дошкольных образовательных организациях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6,4 млн.рублей, организациях дополнительного образования - 2,8 млн.рублей. На создание условий для открытия 83 дополнительных дошкольных мест затрачено 16,8 млн.руб..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программы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Школьное окно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заменены старые оконные блоки на энергосберегающие пластиковые оконные блоки в трёх образовательных организациях (МБОУ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Инкинская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МБОУ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Тогурская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МБОУ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Новосёловская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на сумму 3,2 млн.рублей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счёт средств, направленных на модернизацию системы общего образования: проведён ремонт пищеблока МБОУ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Тогурская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(1,5 млн.рублей); приобретено оборудование (система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видеокноференцсвязи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для дистанционного обучения школьников (3,2 млн.рублей); автобус для перевозки школьников в МКОУ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Новогоренская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(0,74 млн.рублей).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9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Колпашевский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660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Качество жизни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71681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285861"/>
            <a:ext cx="8106097" cy="2928957"/>
          </a:xfrm>
          <a:prstGeom prst="roundRect">
            <a:avLst>
              <a:gd name="adj" fmla="val 116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967355"/>
            <a:ext cx="764386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Основой системы здравоохранения на территории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Колпашевского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 является районная больница, в которой имеются, как специализированные, так и общие отделения, где ежегодно получают медицинскую помощь около 10 тысяч пациентов.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Медицинское обслуживание населения в районе также обеспечивают 4 поликлиники, из них одна на территории сельского поселения, 19 фельдшерско-акушерских пунктов.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01.01.2014 всего врачей с высшей квалификационной категорией - 32 человека, врачей с первой квалификационной категорией - 15 человек.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01.01.2014 среднемесячная заработная плата: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врачей и иных работников, имеющих высшее медицинское (фармацевтическое) образование – 53174 рубля,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среднего медицинского (фармацевтического) персонала – 25363 рублей,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младшего медицинского персонала – 16039 рублей.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декабре 2011 года был открыто первичное сосудистое отделение, имеющее статус межмуниципального. 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программы «Земский доктор» в системе здравоохранения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Колпашевского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 в 2013 году привлечены 4 специалиста.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IMG_8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357694"/>
            <a:ext cx="22002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IMG_8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357694"/>
            <a:ext cx="23907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go3.imgsmail.ru/imgpreview?key=http%3A//vesti70.ru/content/20/7/7/0/1/6/77016_big.jpg&amp;mb=imgdb_preview_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357694"/>
            <a:ext cx="2928958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dirty="0" smtClean="0"/>
              <a:t>Характеристика территории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11188" y="549275"/>
            <a:ext cx="85328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	</a:t>
            </a:r>
            <a:r>
              <a:rPr lang="ru-RU" sz="1400" dirty="0"/>
              <a:t>Колпашевский район (районный центр — город Колпашево находится в 320 км. от </a:t>
            </a:r>
            <a:r>
              <a:rPr lang="ru-RU" sz="1400" dirty="0" err="1"/>
              <a:t>г.Томска</a:t>
            </a:r>
            <a:r>
              <a:rPr lang="ru-RU" sz="1400" dirty="0"/>
              <a:t>) расположен в центре Томской области. На севере район граничит с </a:t>
            </a:r>
            <a:r>
              <a:rPr lang="ru-RU" sz="1400" dirty="0" err="1"/>
              <a:t>Парабельским</a:t>
            </a:r>
            <a:r>
              <a:rPr lang="ru-RU" sz="1400" dirty="0"/>
              <a:t>, на западе и юге — с </a:t>
            </a:r>
            <a:r>
              <a:rPr lang="ru-RU" sz="1400" dirty="0" err="1"/>
              <a:t>Бакчарским</a:t>
            </a:r>
            <a:r>
              <a:rPr lang="ru-RU" sz="1400" dirty="0"/>
              <a:t>, на востоке — с </a:t>
            </a:r>
            <a:r>
              <a:rPr lang="ru-RU" sz="1400" dirty="0" err="1"/>
              <a:t>Молчановским</a:t>
            </a:r>
            <a:r>
              <a:rPr lang="ru-RU" sz="1400" dirty="0"/>
              <a:t> и </a:t>
            </a:r>
            <a:r>
              <a:rPr lang="ru-RU" sz="1400" dirty="0" err="1"/>
              <a:t>Верхнекетским</a:t>
            </a:r>
            <a:r>
              <a:rPr lang="ru-RU" sz="1400" dirty="0"/>
              <a:t> районами области.</a:t>
            </a:r>
          </a:p>
          <a:p>
            <a:r>
              <a:rPr lang="ru-RU" sz="1400" dirty="0"/>
              <a:t>Район занимает </a:t>
            </a:r>
            <a:r>
              <a:rPr lang="ru-RU" sz="1400" i="1" dirty="0"/>
              <a:t>площадь 17 112 кв. километров</a:t>
            </a:r>
            <a:r>
              <a:rPr lang="ru-RU" sz="1400" dirty="0"/>
              <a:t>, в </a:t>
            </a:r>
            <a:r>
              <a:rPr lang="ru-RU" sz="1400" dirty="0" err="1"/>
              <a:t>т.ч</a:t>
            </a:r>
            <a:r>
              <a:rPr lang="ru-RU" sz="1400" dirty="0"/>
              <a:t>. г. </a:t>
            </a:r>
            <a:r>
              <a:rPr lang="ru-RU" sz="1400" i="1" dirty="0"/>
              <a:t>Колпашево — 266 кв. километров</a:t>
            </a:r>
            <a:r>
              <a:rPr lang="ru-RU" sz="1400" dirty="0"/>
              <a:t>. </a:t>
            </a:r>
          </a:p>
          <a:p>
            <a:r>
              <a:rPr lang="ru-RU" sz="1400" dirty="0"/>
              <a:t>	В составе муниципального образования Колпашевский район - </a:t>
            </a:r>
            <a:r>
              <a:rPr lang="ru-RU" sz="1400" dirty="0" err="1"/>
              <a:t>Колпашевское</a:t>
            </a:r>
            <a:r>
              <a:rPr lang="ru-RU" sz="1400" dirty="0"/>
              <a:t> городское поселение и 8 сельских поселений: </a:t>
            </a:r>
            <a:r>
              <a:rPr lang="ru-RU" sz="1400" dirty="0" err="1"/>
              <a:t>Чажемтовское</a:t>
            </a:r>
            <a:r>
              <a:rPr lang="ru-RU" sz="1400" dirty="0"/>
              <a:t>, </a:t>
            </a:r>
            <a:r>
              <a:rPr lang="ru-RU" sz="1400" dirty="0" err="1"/>
              <a:t>Новогоренское</a:t>
            </a:r>
            <a:r>
              <a:rPr lang="ru-RU" sz="1400" dirty="0"/>
              <a:t>, Новоселовское, Саровское, </a:t>
            </a:r>
            <a:r>
              <a:rPr lang="ru-RU" sz="1400" dirty="0" err="1"/>
              <a:t>Дальненское</a:t>
            </a:r>
            <a:r>
              <a:rPr lang="ru-RU" sz="1400" dirty="0"/>
              <a:t>, </a:t>
            </a:r>
            <a:r>
              <a:rPr lang="ru-RU" sz="1400" dirty="0" err="1"/>
              <a:t>Инкинское</a:t>
            </a:r>
            <a:r>
              <a:rPr lang="ru-RU" sz="1400" dirty="0"/>
              <a:t>, Национальное </a:t>
            </a:r>
            <a:r>
              <a:rPr lang="ru-RU" sz="1400" dirty="0" err="1"/>
              <a:t>Иванкинское</a:t>
            </a:r>
            <a:r>
              <a:rPr lang="ru-RU" sz="1400" dirty="0"/>
              <a:t>, </a:t>
            </a:r>
            <a:r>
              <a:rPr lang="ru-RU" sz="1400" dirty="0" err="1"/>
              <a:t>Копыловское</a:t>
            </a:r>
            <a:r>
              <a:rPr lang="ru-RU" sz="1400" dirty="0"/>
              <a:t>.</a:t>
            </a:r>
          </a:p>
          <a:p>
            <a:r>
              <a:rPr lang="ru-RU" sz="1400" dirty="0"/>
              <a:t>	В Колпашевском районе </a:t>
            </a:r>
            <a:r>
              <a:rPr lang="ru-RU" sz="1400" i="1" dirty="0"/>
              <a:t>проживает 39 142 человек</a:t>
            </a:r>
            <a:r>
              <a:rPr lang="ru-RU" sz="1400" dirty="0"/>
              <a:t>, в т. ч. в городе Колпашево (без учета c. Тогур) — 23 073 тысяч человек.</a:t>
            </a:r>
          </a:p>
          <a:p>
            <a:r>
              <a:rPr lang="ru-RU" sz="1400" i="1" dirty="0"/>
              <a:t>Городское население — 23 073 человек</a:t>
            </a:r>
            <a:endParaRPr lang="ru-RU" sz="1400" dirty="0"/>
          </a:p>
          <a:p>
            <a:r>
              <a:rPr lang="ru-RU" sz="1400" i="1" dirty="0"/>
              <a:t>Сельское население — 16 069 человека </a:t>
            </a:r>
            <a:endParaRPr lang="ru-RU" sz="1400" dirty="0"/>
          </a:p>
          <a:p>
            <a:r>
              <a:rPr lang="ru-RU" sz="1400" dirty="0"/>
              <a:t>С областным административным центром г. Томском г. Колпашево связан автомобильной дорогой Томск-Колпашево и водным путем (по рекам Томь, Обь).</a:t>
            </a:r>
          </a:p>
          <a:p>
            <a:endParaRPr lang="ru-RU" sz="1400" dirty="0"/>
          </a:p>
        </p:txBody>
      </p:sp>
      <p:pic>
        <p:nvPicPr>
          <p:cNvPr id="3077" name="Picture 4" descr="C:\Users\Иринка\Downloads\map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500438"/>
            <a:ext cx="55451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660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Качество жизни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9952" y="71681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74" y="1298575"/>
            <a:ext cx="8106097" cy="1987549"/>
          </a:xfrm>
          <a:prstGeom prst="roundRect">
            <a:avLst>
              <a:gd name="adj" fmla="val 116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423115"/>
            <a:ext cx="75009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Сфера культуры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Колпашевском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районе представлена 9 муниципальными учреждениями культуры, из них 2 городских  - МБУ «Центр культуры и досуга» (3 дома культуры) и МБУ «Библиотека» (8 библиотек), а также  7 муниципальных учреждений «Сельские культурно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центры» интегрированного типа (15 домов культуры и 17 библиотек).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района функционирует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Колпашевский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филиал Томского областного краеведческого музея и учреждение дополнительного образования «Детская школа искусств».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учреждениях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культурно-досугового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типа сохраняются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172 клубных формирования художественно-эстетического и народно-прикладного направления. 7 творческих самодеятельных коллективов имеют почётное звание «Народный».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SC09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43313"/>
            <a:ext cx="2422335" cy="221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1togyr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37190"/>
            <a:ext cx="2428892" cy="22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SC023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64331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26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660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Качество жизни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7168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14422"/>
            <a:ext cx="8106097" cy="2500330"/>
          </a:xfrm>
          <a:prstGeom prst="roundRect">
            <a:avLst>
              <a:gd name="adj" fmla="val 116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1140610"/>
            <a:ext cx="78581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развитию физической культуры и спорта уделяется большое значение. В настоящее время осуществляет свою деятельность МОУ ДОД «Детско-юношеская спортивная школа им. О. Рахматуллиной», 16 общественных спортивных объединений по разным видам спорта, 35  инструкторов по физкультурно-оздоровительной работе с населением по месту жительства, а также преподаватели по физической культуре в дошкольных, в общеобразовательных,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средне-специальных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образовательных учреждениях.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Численность населения систематически занимающихся физической культурой и спортом в 2013 г. составила 5762чел. (14,6%), в 2012 г. - 5677 чел. (14,3%).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численности населения регулярно занимающихся физической культурой и спортом происходит посредством проведения зимней и летней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межпоселенческой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спартакиады, которая привлекает более 600 чел.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обеспеченности населения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спортивными сооружениями (спортивными залами, плоскостными спортивными сооружениями, бассейном) составляет 21,7%. Увеличить данный уровень планируется за счёт строительства физкультурно-оздоровительного комплекса с универсальным игровым  залом для МАОУДОД «ДЮСШ им.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О.Рахматулиной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 реконструкции стадиона в с. Тогур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4"/>
            <a:ext cx="229076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00504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1100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07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660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Качество жизни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7168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14422"/>
            <a:ext cx="8106097" cy="2500330"/>
          </a:xfrm>
          <a:prstGeom prst="roundRect">
            <a:avLst>
              <a:gd name="adj" fmla="val 116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1278496"/>
            <a:ext cx="78581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молодёжная политика на территории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Колпашевского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направлена на создание условий для самореализации  молодёжи в социальной, экономической, политической, культурной и других сферах жизни общества, а также на профилактику негативных социальных явлений в молодёжной среде.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района функционирует МБУ «Городской молодёжный центр», который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оказывает социально-психологическую помощь для молодёжи, организует работу по трудоустройству и содействию занятости подростков находящихся в трудной жизненной ситуации, занимается поддержкой талантливой молодёжи, молодёжных инициатив, развитию физкультурно-оздоровительной работы с населением по месту жительства.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дополнительного образования МБОУ «Детско-юношеский центр» организует свою работу с детьми и подростками по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направлениям: художественно-эстетическое, социально-педагогическое, физкультурно-спортивное, научно-техническое, а также учреждение является центром районной детской организации «Наше поколение», в состав которого входят 21 общественная организация из общеобразовательных школ района.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5" name="Picture 15" descr="23 феврал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857628"/>
            <a:ext cx="3714776" cy="2643206"/>
          </a:xfrm>
          <a:prstGeom prst="rect">
            <a:avLst/>
          </a:prstGeom>
          <a:noFill/>
        </p:spPr>
      </p:pic>
      <p:pic>
        <p:nvPicPr>
          <p:cNvPr id="35857" name="Picture 17" descr="Международный День Волонтеров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857628"/>
            <a:ext cx="414340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07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CC6600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Качество жизни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71681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1071546"/>
            <a:ext cx="5214974" cy="5500726"/>
          </a:xfrm>
          <a:prstGeom prst="roundRect">
            <a:avLst>
              <a:gd name="adj" fmla="val 116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2201825"/>
            <a:ext cx="78581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791546"/>
            <a:ext cx="478634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endParaRPr lang="ru-RU" sz="11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Территории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 является одной из благоприятных зон для развития внутреннего и въездного туризма. На нашей территории имеются места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масштабных археологических раскопок. Самые известные из них – поселение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Малгет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памятник истории федерального значе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ния, а так же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Алдыган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Саровка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г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были найдены основные образцы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металлопластики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Кулайской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Место компактного проживания селькупов – коренного населения </a:t>
            </a:r>
            <a:r>
              <a:rPr lang="ru-RU" sz="11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риобья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Иванкинское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национальное сельское поселение.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Духовным богатством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колпашевцев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является Воскресенская церковь – старейший православный храм Нарымского края открытый в 1818г., внесенный в федеральный реестр памятников истории и культуры, как образец Сибирского барокко.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История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 связана со многими известными событиями. Так, на нашей территории стоял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Кетский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острог, в 1954 году с глубины 2860 метров у села Малиновка была получена из скважины первая нефть Западной Сибири, а также открытие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Чажемтовского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источника термальных минерализованных вод, на базе которого в 1994 года был открыт санаторий «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Чажемто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r>
              <a:rPr lang="ru-RU" sz="11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дним из любимых мест отдыха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колпашевцев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является городской кедровый парк, единственное сохранённое место в черте города естественного произрастания кедра и Светлое озеро на дне которого,  протекают подземные источники и родники. В окрестностях озера произрастают редкие растения, занесённые в Красную книгу.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В настоящее время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Колпашевском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районе намечены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положительные тенденции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созданию и развитию туристско-рекреационных комплексов, в части строительства и реконструкции объектов туристской инфраструктуры, организация и проведение событийных культурно-массовых мероприятий на территории района, благоустройство памятников природы и объектов культурно-исторического наследия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Колпашевского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района, а также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охотничье-рыболовного туризма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244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go2.imgsmail.ru/imgpreview?key=http%3A//filmix.net/uploads/posts/2012-01/1326984352_sibirskaya-rybalka..jpg&amp;mb=imgdb_preview_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85860"/>
            <a:ext cx="2500330" cy="1647825"/>
          </a:xfrm>
          <a:prstGeom prst="rect">
            <a:avLst/>
          </a:prstGeom>
          <a:noFill/>
        </p:spPr>
      </p:pic>
      <p:pic>
        <p:nvPicPr>
          <p:cNvPr id="1031" name="Picture 7" descr="http://go4.imgsmail.ru/imgpreview?key=http%3A//tomsk-novosti.ru/wp-content/uploads/2013/09/sp01.jpg&amp;mb=imgdb_preview_7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2"/>
            <a:ext cx="2500330" cy="1771651"/>
          </a:xfrm>
          <a:prstGeom prst="rect">
            <a:avLst/>
          </a:prstGeom>
          <a:noFill/>
        </p:spPr>
      </p:pic>
      <p:pic>
        <p:nvPicPr>
          <p:cNvPr id="1033" name="Picture 9" descr="http://go2.imgsmail.ru/imgpreview?key=http%3A//www.fishtravel.org/files/u1001/Izobrazhenie_007.jpg&amp;mb=imgdb_preview_6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857760"/>
            <a:ext cx="2500330" cy="171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07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smtClean="0"/>
              <a:t>Бюджет МО «Колпашевский район»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5394206"/>
              </p:ext>
            </p:extLst>
          </p:nvPr>
        </p:nvGraphicFramePr>
        <p:xfrm>
          <a:off x="611188" y="1341438"/>
          <a:ext cx="8352929" cy="4526533"/>
        </p:xfrm>
        <a:graphic>
          <a:graphicData uri="http://schemas.openxmlformats.org/drawingml/2006/table">
            <a:tbl>
              <a:tblPr/>
              <a:tblGrid>
                <a:gridCol w="3398148"/>
                <a:gridCol w="1850260"/>
                <a:gridCol w="1700024"/>
                <a:gridCol w="1404497"/>
              </a:tblGrid>
              <a:tr h="6383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7" marR="9144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</a:p>
                  </a:txBody>
                  <a:tcPr marL="91447" marR="9144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91447" marR="9144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2013г. к 2012г.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%)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3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513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47" marR="9144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1 459,2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47" marR="9144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279,8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3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968,7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1 094,9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018,0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1049,4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3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+5,0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+12,8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15975" y="584200"/>
            <a:ext cx="806608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Основные параметры консолидированного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МО «Колпашевский район»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dirty="0" smtClean="0"/>
              <a:t>Бюджет МО «Колпашевский район»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5975" y="584200"/>
            <a:ext cx="80660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Экономическая структура расходов консолидированного бюджета по действующим расходным обязательствам за 2013 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808318907"/>
              </p:ext>
            </p:extLst>
          </p:nvPr>
        </p:nvGraphicFramePr>
        <p:xfrm>
          <a:off x="857224" y="1357298"/>
          <a:ext cx="8001056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FFB469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Экономический потенциал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920" y="476672"/>
            <a:ext cx="84597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итогам комплексной оценки социально-экономического развития муниципальных районов (городских округов) Томской области МО </a:t>
            </a: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«Колпашевский 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 входит в группу районов со средним уровнем развития.</a:t>
            </a:r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4665478"/>
              </p:ext>
            </p:extLst>
          </p:nvPr>
        </p:nvGraphicFramePr>
        <p:xfrm>
          <a:off x="651968" y="993737"/>
          <a:ext cx="8351838" cy="4992687"/>
        </p:xfrm>
        <a:graphic>
          <a:graphicData uri="http://schemas.openxmlformats.org/drawingml/2006/table">
            <a:tbl>
              <a:tblPr/>
              <a:tblGrid>
                <a:gridCol w="6134101"/>
                <a:gridCol w="1066800"/>
                <a:gridCol w="1150937"/>
              </a:tblGrid>
              <a:tr h="34761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социально – экономического развития района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 г.</a:t>
                      </a: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крупных и средних организаций (разделы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 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595,1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666,2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валовой продукции сельского хозяйства по крупным и средним предприятиям и организациям, 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0,6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выполненных работ и услуг собственными силами крупных и средних предприятий и организаций по виду деятельности «Строительство»,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497,9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514,7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(по крупным и средним предприятиям и организациям), 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340,2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298,1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 том числе за счет собственных средств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168,0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176,6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 том числе за счет привлеченных средств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172,2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121,5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Иностранные инвестиции,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долл. США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-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розничного товарооборота по крупным и средним предприятиям и организациям,                     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386,5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380,3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по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крупным и средним предприятиям и организациям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291,3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322,9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начисленная заработная плата,  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26468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30638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Институциональная структура</a:t>
                      </a: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 состоянию на 01.01.2014</a:t>
                      </a: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Зарегистрировано хозяйствующих субъектов (ЮЛ, ИП) – всего,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1292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том числе по формам собственности:</a:t>
                      </a: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Государственная и муниципальная собственность, 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8,7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Частная собственность, 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88,2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Смешанная собственность и собственность общественных организаций, 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3,1</a:t>
                      </a:r>
                      <a:endParaRPr lang="ru-RU" sz="1000" b="1" dirty="0"/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FFB469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Экономический потенциал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8162" y="634184"/>
            <a:ext cx="8532812" cy="385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Ведущие отрасли экономики – сферы эффективного приложения капитала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1569" y="1052476"/>
            <a:ext cx="3973712" cy="2506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1071546"/>
            <a:ext cx="3974480" cy="2428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87068" y="3717032"/>
            <a:ext cx="3941344" cy="2783802"/>
          </a:xfrm>
          <a:prstGeom prst="roundRect">
            <a:avLst>
              <a:gd name="adj" fmla="val 171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Сельское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хозяйство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Сельскохозяйственной деятельностью в районе занимается 1 предприятие, Нарымский отдел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СибНИИСХиТ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занимающийся вопросами селекции и семеноводства сельскохозяйственных культур, 10 крестьянских (фермерских) хозяйств и 1500 личных подсобных хозяйств, содержащих скот и птицу.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деятельности в 2013 году: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-поголовье молочных коров - 1074 голов;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-производство скота и птицы (в живом весе) – 655 тонн;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-производство молока – 4133 тонн;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Валовой сбор в хозяйствах всех категорий: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-картофель – 12,4 тыс. тонн;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-овощи – 3,83 тыс. тонн;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-сено – 4,909 тыс. тонн</a:t>
            </a: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Переработка мяса и рыбы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переработкой мяса занимается предприятие ООО «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Нептун-прод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В ассортименте предприятия более 120 наименований продукции (колбасные изделия, копчености, деликатесы, полуфабрикаты).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работающих составляет около 40 человек.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объем производства составил около 30 млн.рублей.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Переработкой рыбы занимается рыбный цех «Арго» (ИП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Репко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В.Н.) В ассортименте предприятия более 130 наименований продукции (рыба горячего и холодного копчения, соленая, рыбные полуфабрикаты).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работающих составляет 15 человек.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объем производства составил около 220,0 млн.рублей.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643314"/>
            <a:ext cx="4103688" cy="2506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Лесная отрасль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Расчётная лесосека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Колпашевского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составляет 1,4 млн. куб.м в год, в том числе по хвойному хозяйству – 378 тыс. куб. м. В сфере работает около 30 субъектов предпринимательской деятельности. Общее количество занятых составляет 350 человек.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деятельности в 2013 году: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-заготовка древесины – 116,020 тыс. куб. м;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-деловая древесина – 92,496 тыс. куб. м;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-производство пиломатериалов – 7,8 тыс. куб.м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Переработка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дикорастущих ресурсов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сбор и переработка дикорастущего сырья производится в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Дальненском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(40 км. от районного центра)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Куржинском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(60 км. от районного центра) сельских поселениях.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Официально функционирует 10 заготовительных пунктов, основная их часть оснащена варочными установками, холодильным оборудованием, сушилками.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заготовительной отрасли занято около 500 человек, в том числе в обслуживании материально-технической базы – 139 человек.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Получено доходов населением за сданную продукцию – около 3,0 млн.рублей.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6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Колпашевский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FFB469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Экономический потенциал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9634" y="-117648"/>
            <a:ext cx="18473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00760" y="1285860"/>
            <a:ext cx="28575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численности индивидуальных предпринимателей по видам экономической деятельности по итогам 2013 года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1562946020"/>
              </p:ext>
            </p:extLst>
          </p:nvPr>
        </p:nvGraphicFramePr>
        <p:xfrm>
          <a:off x="6286512" y="2071678"/>
          <a:ext cx="2643206" cy="447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42910" y="1501275"/>
            <a:ext cx="5500726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МАЛОЕ И СРЕДНЕЕ ПРЕДПРИНИМАТЕЛЬСТВО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Предпринимательская деятельность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Колпашевском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районе представлена индивидуальными предпринимателями, малыми и средними предприятиями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показатели состояния предпринимательства по итогам 2013 года: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 субъектов малого и среднего предпринимательства в расчёте на 10 тыс. человек населения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276,3 единиц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занятых в малом предпринимательстве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4,5 тыс. человек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отгружено товаров собственного производства, выполнено работ и услуг собственными силами по малым и средним предприятиям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989,621 млн. руб.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go1.imgsmail.ru/imgpreview?key=http%3A//alekseevo.bashmakovo.pnzreg.ru/files/alekseevo_bashmakovo_pnzreg_ru/myasnoy_dvorik_011.jpg&amp;mb=imgdb_preview_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2200275" cy="1647825"/>
          </a:xfrm>
          <a:prstGeom prst="rect">
            <a:avLst/>
          </a:prstGeom>
          <a:noFill/>
        </p:spPr>
      </p:pic>
      <p:pic>
        <p:nvPicPr>
          <p:cNvPr id="15364" name="Picture 4" descr="http://go1.imgsmail.ru/imgpreview?key=http%3A//daydeneg.ru/wp-content/uploads/2010/11/biznes-plan-mebelnogo-proizvodstva.jpg&amp;mb=imgdb_preview_17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2333625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99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67026" y="3402013"/>
            <a:ext cx="6316663" cy="611188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dirty="0" smtClean="0"/>
              <a:t>Научный потенциал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57224" y="444720"/>
            <a:ext cx="78581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СибНИИСХиТ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(Нарымский отдел селекции и семеноводства)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57224" y="1207963"/>
            <a:ext cx="785818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Коллектив отдела насчитывает 31 человек, в составе отдела 4 кандидата сельскохозяйственных наук. Начиная с 2005 года (дата образования ГНУ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СибНИИСХиТ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Россельхозакадемии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), опубликовано свыше 20 рекомендаций по возделыванию сельскохозяйственных  культур. В научных изданиях опубликовано 167 статей. Сотрудники отдела являются соавторами 3 монографий. </a:t>
            </a:r>
          </a:p>
          <a:p>
            <a:pPr lvl="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деятельности: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Селекция и семеноводство овса;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Селекция многолетних трав;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Селекция и семеноводство картофеля;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Селекция гороха;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Селекция озимой ржи;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Агрохимический стационарный опыт (изучение органоминеральной системы удобрений);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по иммунитету и защите растений.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I:\ГНУ СибНИИСХиТ\DSCN5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2692524" cy="2143140"/>
          </a:xfrm>
          <a:prstGeom prst="rect">
            <a:avLst/>
          </a:prstGeom>
          <a:noFill/>
        </p:spPr>
      </p:pic>
      <p:pic>
        <p:nvPicPr>
          <p:cNvPr id="14340" name="Picture 4" descr="I:\ГНУ СибНИИСХиТ\заста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14818"/>
            <a:ext cx="2571768" cy="2143140"/>
          </a:xfrm>
          <a:prstGeom prst="rect">
            <a:avLst/>
          </a:prstGeom>
          <a:noFill/>
        </p:spPr>
      </p:pic>
      <p:pic>
        <p:nvPicPr>
          <p:cNvPr id="14341" name="Picture 5" descr="I:\ГНУ СибНИИСХиТ\DSC00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2786082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2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19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«Колпашевский район»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 rot="16200000">
            <a:off x="-2852737" y="3409159"/>
            <a:ext cx="6316663" cy="611188"/>
          </a:xfrm>
          <a:solidFill>
            <a:srgbClr val="FF9933"/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dirty="0" smtClean="0"/>
              <a:t>Муниципальное </a:t>
            </a:r>
            <a:r>
              <a:rPr lang="ru-RU" sz="2800" dirty="0"/>
              <a:t>х</a:t>
            </a:r>
            <a:r>
              <a:rPr lang="ru-RU" sz="2800" dirty="0" smtClean="0"/>
              <a:t>озяйство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1569" y="1052476"/>
            <a:ext cx="3973712" cy="2506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1071546"/>
            <a:ext cx="3974480" cy="2506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3714752"/>
            <a:ext cx="3941344" cy="30003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3857628"/>
            <a:ext cx="4103688" cy="285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Строительство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Среднесписочная численность  работающих -  205 человек 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Средняя заработная плата по отрасли – 35 164,3 рублей.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Ввод жилья в 2013 году – 7 733 кв.м., в т.ч. индивидуальная застройка – 6 416 кв.м.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2013 году улучшили свои жилищные условия с помощью государственной поддержки -  6 граждан.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Показатель «обеспеченность общей площадью жилья на человека» , составил в 2013 году – 26,8 кв.метров.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Газификация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период 2005-2013г.г. на территории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Колпашевского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в результате реализации проекта газификации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Колпашевского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(участники проекта - ОАО «Газпром», Администрация Томской области, администрации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Колпашевского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Колпашевского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поселения):</a:t>
            </a:r>
          </a:p>
          <a:p>
            <a:pPr lvl="0"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 межпоселковый газопровод «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Чажемто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Колпашево» (заказчик – ОАО «Газпром», вложено средств ориентировочно 1.2 млрд. руб.).</a:t>
            </a:r>
          </a:p>
          <a:p>
            <a:pPr lvl="0"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Построено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внутрипоселковых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газопроводов 141 км (заказчик – Администрация Томской области, вложено средств – более 365 млн. руб.). Газ подведен к 3382 домовладениям.</a:t>
            </a:r>
          </a:p>
          <a:p>
            <a:pPr lvl="0"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Построены и эксплуатируются 18 газовых модульных котельных, в том числе 14 котельных - за счет частных средств, 3 котельных – за счет бюджета (с закрытием 30 нефтяных и угольных муниципальных котельных). Вложено средств частных инвесторов 337 млн. руб. Затрачено средств федерального, областного и местных бюджетов  - более 77 млн. руб.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214941" y="1136317"/>
            <a:ext cx="350046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Автомобильные дороги и автозимники общего пользования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Автомобильные дороги областного значения в границах МО «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Колпашевский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- 321,504 км.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Автомобильные дороги МО «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Колпашевский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- 23,436 км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Автомобильные дороги городского и сельских поселений – 331,737 км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Автозимники МО «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Колпашевский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- 180,000 км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- 856,677 км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214942" y="3714752"/>
            <a:ext cx="3429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Объекты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ЖКХ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143504" y="3564111"/>
            <a:ext cx="362907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жилищного фонда района, всего – 856,8 тыс. кв. м, в том числе многоквартирного жилищного фонда – 573,6 тыс. кв.м;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централизованных источников теплоснабжения, всего - 41 ед.,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числе, работающих на: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 -19 ед.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Угле -11 ед.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Дровах - 7 ед.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Протяженность сетей: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Теплоснабжения -66,9 км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Водоснабжения -115,1 км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Газоснабжения -174 км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Водоотведения - 39,7 км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1879</TotalTime>
  <Words>3775</Words>
  <Application>Microsoft Office PowerPoint</Application>
  <PresentationFormat>Экран (4:3)</PresentationFormat>
  <Paragraphs>1686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  <vt:lpstr>Муниципальное образование «Колпашевский район»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Андрей Н. Крылов</cp:lastModifiedBy>
  <cp:revision>291</cp:revision>
  <dcterms:created xsi:type="dcterms:W3CDTF">2010-05-23T14:28:12Z</dcterms:created>
  <dcterms:modified xsi:type="dcterms:W3CDTF">2014-04-11T08:08:17Z</dcterms:modified>
</cp:coreProperties>
</file>