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22"/>
  </p:notesMasterIdLst>
  <p:handoutMasterIdLst>
    <p:handoutMasterId r:id="rId23"/>
  </p:handoutMasterIdLst>
  <p:sldIdLst>
    <p:sldId id="478" r:id="rId2"/>
    <p:sldId id="497" r:id="rId3"/>
    <p:sldId id="496" r:id="rId4"/>
    <p:sldId id="271" r:id="rId5"/>
    <p:sldId id="458" r:id="rId6"/>
    <p:sldId id="503" r:id="rId7"/>
    <p:sldId id="482" r:id="rId8"/>
    <p:sldId id="491" r:id="rId9"/>
    <p:sldId id="457" r:id="rId10"/>
    <p:sldId id="489" r:id="rId11"/>
    <p:sldId id="492" r:id="rId12"/>
    <p:sldId id="463" r:id="rId13"/>
    <p:sldId id="464" r:id="rId14"/>
    <p:sldId id="500" r:id="rId15"/>
    <p:sldId id="502" r:id="rId16"/>
    <p:sldId id="501" r:id="rId17"/>
    <p:sldId id="468" r:id="rId18"/>
    <p:sldId id="504" r:id="rId19"/>
    <p:sldId id="466" r:id="rId20"/>
    <p:sldId id="328" r:id="rId21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99"/>
    <a:srgbClr val="201402"/>
    <a:srgbClr val="800000"/>
    <a:srgbClr val="3E0000"/>
    <a:srgbClr val="663300"/>
    <a:srgbClr val="990099"/>
    <a:srgbClr val="6666FF"/>
    <a:srgbClr val="B8B8E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5" autoAdjust="0"/>
    <p:restoredTop sz="90395" autoAdjust="0"/>
  </p:normalViewPr>
  <p:slideViewPr>
    <p:cSldViewPr>
      <p:cViewPr varScale="1">
        <p:scale>
          <a:sx n="101" d="100"/>
          <a:sy n="101" d="100"/>
        </p:scale>
        <p:origin x="-2112" y="-90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0.xml"/><Relationship Id="rId1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439774-3A7C-4C00-81A7-BA8A5E22F723}" type="doc">
      <dgm:prSet loTypeId="urn:microsoft.com/office/officeart/2005/8/layout/default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1FC96EA9-F6CA-499A-A3A9-9B74D4A1768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rgbClr val="800000"/>
              </a:solidFill>
            </a:rPr>
            <a:t>Реализованы предпринимательские проекты:  2014г. - 3 проекта; 2015г. – 4 проекта. </a:t>
          </a:r>
        </a:p>
        <a:p>
          <a:pPr marL="0" marR="0" indent="0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rgbClr val="800000"/>
              </a:solidFill>
            </a:rPr>
            <a:t>созданы рабочие места:</a:t>
          </a:r>
        </a:p>
        <a:p>
          <a:pPr marL="0" marR="0" indent="0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rgbClr val="800000"/>
              </a:solidFill>
            </a:rPr>
            <a:t>2013г. –1;  2014г.–7; 2015г. - 12</a:t>
          </a:r>
        </a:p>
      </dgm:t>
    </dgm:pt>
    <dgm:pt modelId="{47A70AA4-FED9-40AB-81FB-EF41ECA1A6F4}" type="parTrans" cxnId="{1A871E85-A28D-47DC-ACD9-D267439CE4E7}">
      <dgm:prSet/>
      <dgm:spPr/>
      <dgm:t>
        <a:bodyPr/>
        <a:lstStyle/>
        <a:p>
          <a:endParaRPr lang="ru-RU"/>
        </a:p>
      </dgm:t>
    </dgm:pt>
    <dgm:pt modelId="{5F0DC514-5986-42BE-858D-899663D63A76}" type="sibTrans" cxnId="{1A871E85-A28D-47DC-ACD9-D267439CE4E7}">
      <dgm:prSet/>
      <dgm:spPr/>
      <dgm:t>
        <a:bodyPr/>
        <a:lstStyle/>
        <a:p>
          <a:endParaRPr lang="ru-RU"/>
        </a:p>
      </dgm:t>
    </dgm:pt>
    <dgm:pt modelId="{31472883-DB24-46C6-8411-75B1B6463E72}">
      <dgm:prSet phldrT="[Текст]" custT="1"/>
      <dgm:spPr/>
      <dgm:t>
        <a:bodyPr/>
        <a:lstStyle/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200" dirty="0" smtClean="0">
              <a:solidFill>
                <a:srgbClr val="003399"/>
              </a:solidFill>
            </a:rPr>
            <a:t>Увеличение неналоговых доходов бюджета района от сдачи в аренду муниципального имущества и земельных участков (план 5% ежегодно – достигнут).  </a:t>
          </a:r>
        </a:p>
      </dgm:t>
    </dgm:pt>
    <dgm:pt modelId="{435C7193-9316-4D4D-B642-A1A5EDF39C1D}" type="parTrans" cxnId="{95C7342E-E48C-4A14-8323-6763C2A92E34}">
      <dgm:prSet/>
      <dgm:spPr/>
      <dgm:t>
        <a:bodyPr/>
        <a:lstStyle/>
        <a:p>
          <a:endParaRPr lang="ru-RU"/>
        </a:p>
      </dgm:t>
    </dgm:pt>
    <dgm:pt modelId="{F424CCBE-4348-49A5-93CA-F61794015554}" type="sibTrans" cxnId="{95C7342E-E48C-4A14-8323-6763C2A92E34}">
      <dgm:prSet/>
      <dgm:spPr/>
      <dgm:t>
        <a:bodyPr/>
        <a:lstStyle/>
        <a:p>
          <a:endParaRPr lang="ru-RU"/>
        </a:p>
      </dgm:t>
    </dgm:pt>
    <dgm:pt modelId="{93E081A5-5C8E-4B70-ABFE-BD4E5DD2EF0B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dirty="0" smtClean="0">
              <a:solidFill>
                <a:srgbClr val="800000"/>
              </a:solidFill>
            </a:rPr>
            <a:t>Объём собственного производства по малым и средним предприятиям: прирост 2015г/2012Г. – 6,1%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dirty="0" smtClean="0">
            <a:solidFill>
              <a:srgbClr val="800000"/>
            </a:solidFill>
          </a:endParaRPr>
        </a:p>
      </dgm:t>
    </dgm:pt>
    <dgm:pt modelId="{3AC216C4-8202-4218-8559-92E79CBE532E}" type="parTrans" cxnId="{5615B172-795A-4FD2-8F95-F78DB0835A37}">
      <dgm:prSet/>
      <dgm:spPr/>
      <dgm:t>
        <a:bodyPr/>
        <a:lstStyle/>
        <a:p>
          <a:endParaRPr lang="ru-RU"/>
        </a:p>
      </dgm:t>
    </dgm:pt>
    <dgm:pt modelId="{AD2432A5-83E7-44FC-9F73-F4823C2743AC}" type="sibTrans" cxnId="{5615B172-795A-4FD2-8F95-F78DB0835A37}">
      <dgm:prSet/>
      <dgm:spPr/>
      <dgm:t>
        <a:bodyPr/>
        <a:lstStyle/>
        <a:p>
          <a:endParaRPr lang="ru-RU"/>
        </a:p>
      </dgm:t>
    </dgm:pt>
    <dgm:pt modelId="{0C3BF740-BEE3-4A82-8AD3-5F8BD6804BFF}">
      <dgm:prSet custT="1"/>
      <dgm:spPr/>
      <dgm:t>
        <a:bodyPr/>
        <a:lstStyle/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200" dirty="0" smtClean="0">
              <a:solidFill>
                <a:srgbClr val="003399"/>
              </a:solidFill>
            </a:rPr>
            <a:t>Количество реконструированных и отремонтированных спортивных сооружений</a:t>
          </a:r>
        </a:p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200" dirty="0" smtClean="0">
              <a:solidFill>
                <a:srgbClr val="003399"/>
              </a:solidFill>
            </a:rPr>
            <a:t> за 2013-2015гг. – 15 (план – не менее 2х ежегодно). </a:t>
          </a:r>
        </a:p>
      </dgm:t>
    </dgm:pt>
    <dgm:pt modelId="{230E9C99-253C-41D0-8F32-8DE7FB2B6D04}" type="parTrans" cxnId="{87A2098A-B068-488E-9D8A-70BEE4E15772}">
      <dgm:prSet/>
      <dgm:spPr/>
      <dgm:t>
        <a:bodyPr/>
        <a:lstStyle/>
        <a:p>
          <a:endParaRPr lang="ru-RU"/>
        </a:p>
      </dgm:t>
    </dgm:pt>
    <dgm:pt modelId="{FCF258FD-4C4E-448E-B155-7AB2487F52C2}" type="sibTrans" cxnId="{87A2098A-B068-488E-9D8A-70BEE4E15772}">
      <dgm:prSet/>
      <dgm:spPr/>
      <dgm:t>
        <a:bodyPr/>
        <a:lstStyle/>
        <a:p>
          <a:endParaRPr lang="ru-RU"/>
        </a:p>
      </dgm:t>
    </dgm:pt>
    <dgm:pt modelId="{A34E7DBF-2D75-4B73-AEC2-EDA92178AC17}">
      <dgm:prSet custT="1"/>
      <dgm:spPr/>
      <dgm:t>
        <a:bodyPr/>
        <a:lstStyle/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200" dirty="0" smtClean="0">
              <a:solidFill>
                <a:srgbClr val="003399"/>
              </a:solidFill>
            </a:rPr>
            <a:t>Ежегодное увеличение объёма средств федерального и областного бюджетов, привлеченных в район в рамках целевых программ: </a:t>
          </a:r>
        </a:p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200" dirty="0" smtClean="0">
              <a:solidFill>
                <a:srgbClr val="003399"/>
              </a:solidFill>
            </a:rPr>
            <a:t> 2015г. – 891,6 млн. руб.</a:t>
          </a:r>
        </a:p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200" dirty="0" smtClean="0">
              <a:solidFill>
                <a:srgbClr val="003399"/>
              </a:solidFill>
            </a:rPr>
            <a:t> (2012г. – 97,8 млн. руб.)</a:t>
          </a:r>
        </a:p>
      </dgm:t>
    </dgm:pt>
    <dgm:pt modelId="{02F5847D-64B5-44B5-B2BE-68666FE46750}" type="parTrans" cxnId="{A08507D7-E3A0-41AC-9936-C0E2AE3F12C7}">
      <dgm:prSet/>
      <dgm:spPr/>
      <dgm:t>
        <a:bodyPr/>
        <a:lstStyle/>
        <a:p>
          <a:endParaRPr lang="ru-RU"/>
        </a:p>
      </dgm:t>
    </dgm:pt>
    <dgm:pt modelId="{DDB84F33-AC32-49DF-82CA-F1BBBE7D5F75}" type="sibTrans" cxnId="{A08507D7-E3A0-41AC-9936-C0E2AE3F12C7}">
      <dgm:prSet/>
      <dgm:spPr/>
      <dgm:t>
        <a:bodyPr/>
        <a:lstStyle/>
        <a:p>
          <a:endParaRPr lang="ru-RU"/>
        </a:p>
      </dgm:t>
    </dgm:pt>
    <dgm:pt modelId="{34D89520-4B21-4FBF-8708-E435FC27BD0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rgbClr val="800000"/>
              </a:solidFill>
            </a:rPr>
            <a:t>Уровень регистрируемой безработицы на 01.01.2016г. – 3,5%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rgbClr val="800000"/>
              </a:solidFill>
            </a:rPr>
            <a:t>(план не выше 3,9%).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900" dirty="0" smtClean="0">
            <a:solidFill>
              <a:srgbClr val="C00000"/>
            </a:solidFill>
          </a:endParaRPr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dirty="0">
            <a:solidFill>
              <a:srgbClr val="C00000"/>
            </a:solidFill>
          </a:endParaRPr>
        </a:p>
      </dgm:t>
    </dgm:pt>
    <dgm:pt modelId="{83582A65-BC7C-41D5-BCA5-3A33D15194D0}" type="parTrans" cxnId="{AA66C356-DD9C-4D54-884D-5D6C1FF3B7E6}">
      <dgm:prSet/>
      <dgm:spPr/>
      <dgm:t>
        <a:bodyPr/>
        <a:lstStyle/>
        <a:p>
          <a:endParaRPr lang="ru-RU"/>
        </a:p>
      </dgm:t>
    </dgm:pt>
    <dgm:pt modelId="{E8155B14-5FC2-4D9F-A108-3CBE205DDC5B}" type="sibTrans" cxnId="{AA66C356-DD9C-4D54-884D-5D6C1FF3B7E6}">
      <dgm:prSet/>
      <dgm:spPr/>
      <dgm:t>
        <a:bodyPr/>
        <a:lstStyle/>
        <a:p>
          <a:endParaRPr lang="ru-RU"/>
        </a:p>
      </dgm:t>
    </dgm:pt>
    <dgm:pt modelId="{60A2040E-5184-49CD-AF75-2C39DCBC0652}">
      <dgm:prSet custT="1"/>
      <dgm:spPr/>
      <dgm:t>
        <a:bodyPr/>
        <a:lstStyle/>
        <a:p>
          <a:r>
            <a:rPr lang="ru-RU" sz="1200" dirty="0" smtClean="0">
              <a:solidFill>
                <a:srgbClr val="C00000"/>
              </a:solidFill>
            </a:rPr>
            <a:t>Прирост доли утилизируемых отходов в общем объёме образованных за год:  </a:t>
          </a:r>
        </a:p>
        <a:p>
          <a:r>
            <a:rPr lang="ru-RU" sz="1200" dirty="0" smtClean="0">
              <a:solidFill>
                <a:srgbClr val="C00000"/>
              </a:solidFill>
            </a:rPr>
            <a:t>-2012г – 90%,      2015г. – 95%.</a:t>
          </a:r>
        </a:p>
      </dgm:t>
    </dgm:pt>
    <dgm:pt modelId="{54865B15-9811-4A84-A322-A27ACCCAA93F}" type="parTrans" cxnId="{D6E8600F-08A0-447E-B8C5-62B2969BBECF}">
      <dgm:prSet/>
      <dgm:spPr/>
      <dgm:t>
        <a:bodyPr/>
        <a:lstStyle/>
        <a:p>
          <a:endParaRPr lang="ru-RU"/>
        </a:p>
      </dgm:t>
    </dgm:pt>
    <dgm:pt modelId="{E01F5BAF-AE99-4160-B1CE-8F98ACBC5E6D}" type="sibTrans" cxnId="{D6E8600F-08A0-447E-B8C5-62B2969BBECF}">
      <dgm:prSet/>
      <dgm:spPr/>
      <dgm:t>
        <a:bodyPr/>
        <a:lstStyle/>
        <a:p>
          <a:endParaRPr lang="ru-RU"/>
        </a:p>
      </dgm:t>
    </dgm:pt>
    <dgm:pt modelId="{E3E67351-456F-4A78-9874-94A2751C7BCF}">
      <dgm:prSet custT="1"/>
      <dgm:spPr/>
      <dgm:t>
        <a:bodyPr/>
        <a:lstStyle/>
        <a:p>
          <a:r>
            <a:rPr lang="ru-RU" sz="1050" dirty="0" smtClean="0">
              <a:solidFill>
                <a:srgbClr val="C00000"/>
              </a:solidFill>
            </a:rPr>
            <a:t>Охват детей дошкольным образование увеличился с 77,2% в 2012г. до 82,4% в 2015г.</a:t>
          </a:r>
        </a:p>
        <a:p>
          <a:r>
            <a:rPr lang="ru-RU" sz="1050" dirty="0" smtClean="0">
              <a:solidFill>
                <a:srgbClr val="C00000"/>
              </a:solidFill>
            </a:rPr>
            <a:t>Обеспеченность учебным оборудованием для практических работ  в соответствии с ФГОС увеличилась в 2015г. до 70% (2013г. – 30,8%). </a:t>
          </a:r>
        </a:p>
      </dgm:t>
    </dgm:pt>
    <dgm:pt modelId="{BDE70B24-D8D3-42EC-AC30-6BD3B984EE3C}" type="parTrans" cxnId="{20B29DAB-891F-4D19-8D1F-4278146D7D2D}">
      <dgm:prSet/>
      <dgm:spPr/>
      <dgm:t>
        <a:bodyPr/>
        <a:lstStyle/>
        <a:p>
          <a:endParaRPr lang="ru-RU"/>
        </a:p>
      </dgm:t>
    </dgm:pt>
    <dgm:pt modelId="{4C859AFB-2B2D-45CD-BC2A-F5E322590C67}" type="sibTrans" cxnId="{20B29DAB-891F-4D19-8D1F-4278146D7D2D}">
      <dgm:prSet/>
      <dgm:spPr/>
      <dgm:t>
        <a:bodyPr/>
        <a:lstStyle/>
        <a:p>
          <a:endParaRPr lang="ru-RU"/>
        </a:p>
      </dgm:t>
    </dgm:pt>
    <dgm:pt modelId="{0B9AFF43-DB94-4CC5-8C2E-FB5D926756C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dirty="0" smtClean="0">
              <a:solidFill>
                <a:srgbClr val="003399"/>
              </a:solidFill>
            </a:rPr>
            <a:t>Увеличилась доля населения, удовлетворенного качеством предоставляемых услуг в сфере культуры до 60% в 2015г. (план–40%)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dirty="0" smtClean="0">
              <a:solidFill>
                <a:srgbClr val="003399"/>
              </a:solidFill>
            </a:rPr>
            <a:t> Количество молодёжи, участвующей в мероприятиях: 2015г. – 3550 чел. (план – не менее 3000 ежегодно).</a:t>
          </a:r>
          <a:endParaRPr lang="ru-RU" sz="1050" dirty="0">
            <a:solidFill>
              <a:srgbClr val="003399"/>
            </a:solidFill>
          </a:endParaRPr>
        </a:p>
      </dgm:t>
    </dgm:pt>
    <dgm:pt modelId="{5C32E1F7-655D-4035-886C-E018A8333887}" type="parTrans" cxnId="{263C081A-2FEE-4B9D-BF35-268FC61FA520}">
      <dgm:prSet/>
      <dgm:spPr/>
      <dgm:t>
        <a:bodyPr/>
        <a:lstStyle/>
        <a:p>
          <a:endParaRPr lang="ru-RU"/>
        </a:p>
      </dgm:t>
    </dgm:pt>
    <dgm:pt modelId="{77B1A598-B0F1-4013-B10A-76E51FA93C09}" type="sibTrans" cxnId="{263C081A-2FEE-4B9D-BF35-268FC61FA520}">
      <dgm:prSet/>
      <dgm:spPr/>
      <dgm:t>
        <a:bodyPr/>
        <a:lstStyle/>
        <a:p>
          <a:endParaRPr lang="ru-RU"/>
        </a:p>
      </dgm:t>
    </dgm:pt>
    <dgm:pt modelId="{30E8B2BE-B308-4595-9548-8305091AE15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dirty="0" smtClean="0">
              <a:solidFill>
                <a:srgbClr val="800000"/>
              </a:solidFill>
            </a:rPr>
            <a:t>Положительная динамика поголовья КРС:  прирост 2015г./2012г. – 6,5%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dirty="0" smtClean="0">
              <a:solidFill>
                <a:srgbClr val="800000"/>
              </a:solidFill>
            </a:rPr>
            <a:t>Приобретено сельскохозяйственной техники:</a:t>
          </a:r>
        </a:p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100" dirty="0" smtClean="0">
              <a:solidFill>
                <a:srgbClr val="800000"/>
              </a:solidFill>
            </a:rPr>
            <a:t>за 2013-2015гг. – 54 ед. </a:t>
          </a:r>
        </a:p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100" dirty="0" smtClean="0">
              <a:solidFill>
                <a:srgbClr val="800000"/>
              </a:solidFill>
            </a:rPr>
            <a:t>(план  на 6 лет - 50  ед.).</a:t>
          </a:r>
          <a:endParaRPr lang="ru-RU" sz="900" dirty="0">
            <a:solidFill>
              <a:srgbClr val="800000"/>
            </a:solidFill>
          </a:endParaRPr>
        </a:p>
      </dgm:t>
    </dgm:pt>
    <dgm:pt modelId="{A83FF5E2-57C1-4F81-9781-437BFED89298}" type="parTrans" cxnId="{080DB7D7-B894-403C-9EA1-0002E73537AD}">
      <dgm:prSet/>
      <dgm:spPr/>
      <dgm:t>
        <a:bodyPr/>
        <a:lstStyle/>
        <a:p>
          <a:endParaRPr lang="ru-RU"/>
        </a:p>
      </dgm:t>
    </dgm:pt>
    <dgm:pt modelId="{0F04B803-19ED-4264-B452-B495BB481022}" type="sibTrans" cxnId="{080DB7D7-B894-403C-9EA1-0002E73537AD}">
      <dgm:prSet/>
      <dgm:spPr/>
      <dgm:t>
        <a:bodyPr/>
        <a:lstStyle/>
        <a:p>
          <a:endParaRPr lang="ru-RU"/>
        </a:p>
      </dgm:t>
    </dgm:pt>
    <dgm:pt modelId="{F19ADBC1-913F-4A72-AE00-AAAA55A25B5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dirty="0" smtClean="0">
              <a:solidFill>
                <a:srgbClr val="201402"/>
              </a:solidFill>
            </a:rPr>
            <a:t>Наличие утверждённых генеральных планов и правил землепользования и застройки 8 сельских поселений.</a:t>
          </a:r>
          <a:endParaRPr lang="ru-RU" sz="1300" dirty="0">
            <a:solidFill>
              <a:srgbClr val="201402"/>
            </a:solidFill>
          </a:endParaRPr>
        </a:p>
      </dgm:t>
    </dgm:pt>
    <dgm:pt modelId="{30F4AD2B-2F38-4224-AEE0-EB9F840736AA}" type="parTrans" cxnId="{5F1B7CFC-1E28-4DDE-A153-26BF469A2548}">
      <dgm:prSet/>
      <dgm:spPr/>
      <dgm:t>
        <a:bodyPr/>
        <a:lstStyle/>
        <a:p>
          <a:endParaRPr lang="ru-RU"/>
        </a:p>
      </dgm:t>
    </dgm:pt>
    <dgm:pt modelId="{F425AD65-AB45-4AAF-ACCF-AD6303D21731}" type="sibTrans" cxnId="{5F1B7CFC-1E28-4DDE-A153-26BF469A2548}">
      <dgm:prSet/>
      <dgm:spPr/>
      <dgm:t>
        <a:bodyPr/>
        <a:lstStyle/>
        <a:p>
          <a:endParaRPr lang="ru-RU"/>
        </a:p>
      </dgm:t>
    </dgm:pt>
    <dgm:pt modelId="{36CE6932-4E0D-42D1-BB04-173B465CAFD6}">
      <dgm:prSet custT="1"/>
      <dgm:spPr/>
      <dgm:t>
        <a:bodyPr/>
        <a:lstStyle/>
        <a:p>
          <a:r>
            <a:rPr lang="ru-RU" sz="1100" dirty="0" smtClean="0">
              <a:solidFill>
                <a:srgbClr val="201402"/>
              </a:solidFill>
            </a:rPr>
            <a:t>Ежегодное наличие и непрерывное функционирование ледовых переправ и автозимника для обеспечения транспортного сообщения с труднодоступными населенными пунктами района. </a:t>
          </a:r>
          <a:endParaRPr lang="ru-RU" sz="1100" dirty="0">
            <a:solidFill>
              <a:srgbClr val="201402"/>
            </a:solidFill>
          </a:endParaRPr>
        </a:p>
      </dgm:t>
    </dgm:pt>
    <dgm:pt modelId="{3E515733-B15E-4DC8-91DE-038E59198333}" type="parTrans" cxnId="{53095420-67C9-4CEF-95E9-B7B6A388078E}">
      <dgm:prSet/>
      <dgm:spPr/>
      <dgm:t>
        <a:bodyPr/>
        <a:lstStyle/>
        <a:p>
          <a:endParaRPr lang="ru-RU"/>
        </a:p>
      </dgm:t>
    </dgm:pt>
    <dgm:pt modelId="{8899EBB1-E1D7-4420-BED1-1E404CD97EC2}" type="sibTrans" cxnId="{53095420-67C9-4CEF-95E9-B7B6A388078E}">
      <dgm:prSet/>
      <dgm:spPr/>
      <dgm:t>
        <a:bodyPr/>
        <a:lstStyle/>
        <a:p>
          <a:endParaRPr lang="ru-RU"/>
        </a:p>
      </dgm:t>
    </dgm:pt>
    <dgm:pt modelId="{6ED3D4F8-7E37-42CB-AC8F-F053EC7378A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dirty="0" smtClean="0">
              <a:solidFill>
                <a:srgbClr val="201402"/>
              </a:solidFill>
            </a:rPr>
            <a:t>Снижение количества пожаров до 62 в 2015 г.;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dirty="0" smtClean="0">
              <a:solidFill>
                <a:srgbClr val="201402"/>
              </a:solidFill>
            </a:rPr>
            <a:t>Доля населённых пунктов, защищенных подразделениями, обеспечивающими пожарную безопасность, в 2015г.–80%  </a:t>
          </a:r>
        </a:p>
        <a:p>
          <a:pPr marL="0" marR="0" indent="0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050" dirty="0" smtClean="0">
              <a:solidFill>
                <a:srgbClr val="201402"/>
              </a:solidFill>
            </a:rPr>
            <a:t>(план  в концу 2018г. – 100%).</a:t>
          </a:r>
          <a:endParaRPr lang="ru-RU" sz="1050" dirty="0">
            <a:solidFill>
              <a:srgbClr val="201402"/>
            </a:solidFill>
          </a:endParaRPr>
        </a:p>
      </dgm:t>
    </dgm:pt>
    <dgm:pt modelId="{BD5A5E2B-189E-4186-917B-538DA366CD35}" type="parTrans" cxnId="{4E7780F1-68E0-4688-9413-47EDEFA7F456}">
      <dgm:prSet/>
      <dgm:spPr/>
      <dgm:t>
        <a:bodyPr/>
        <a:lstStyle/>
        <a:p>
          <a:endParaRPr lang="ru-RU"/>
        </a:p>
      </dgm:t>
    </dgm:pt>
    <dgm:pt modelId="{384F3255-0C26-4FC1-AF0F-06CCC71FB82A}" type="sibTrans" cxnId="{4E7780F1-68E0-4688-9413-47EDEFA7F456}">
      <dgm:prSet/>
      <dgm:spPr/>
      <dgm:t>
        <a:bodyPr/>
        <a:lstStyle/>
        <a:p>
          <a:endParaRPr lang="ru-RU"/>
        </a:p>
      </dgm:t>
    </dgm:pt>
    <dgm:pt modelId="{E84CA315-975E-4B4F-AE81-0A59E6574F9A}">
      <dgm:prSet custT="1"/>
      <dgm:spPr/>
      <dgm:t>
        <a:bodyPr/>
        <a:lstStyle/>
        <a:p>
          <a:pPr marL="0" marR="0" indent="0" eaLnBrk="1" fontAlgn="auto" latinLnBrk="0" hangingPunct="1">
            <a:buClrTx/>
            <a:buSzTx/>
            <a:buFontTx/>
            <a:buNone/>
            <a:tabLst/>
            <a:defRPr/>
          </a:pPr>
          <a:r>
            <a:rPr lang="ru-RU" sz="1000" dirty="0" smtClean="0">
              <a:solidFill>
                <a:srgbClr val="201402"/>
              </a:solidFill>
            </a:rPr>
            <a:t>Доля использования газа в общем объёме топлива для теплоснабжения потребителей в 2015г. – 88% (план – 90% в 2018г.). Количество модернизированных коммунальных объектов</a:t>
          </a:r>
        </a:p>
        <a:p>
          <a:pPr marL="0" marR="0" indent="0" eaLnBrk="1" fontAlgn="auto" latinLnBrk="0" hangingPunct="1">
            <a:buClrTx/>
            <a:buSzTx/>
            <a:buFontTx/>
            <a:buNone/>
            <a:tabLst/>
            <a:defRPr/>
          </a:pPr>
          <a:r>
            <a:rPr lang="ru-RU" sz="1000" dirty="0" smtClean="0">
              <a:solidFill>
                <a:srgbClr val="201402"/>
              </a:solidFill>
            </a:rPr>
            <a:t> за 2013-2015гг. – 30 ед.  (выполнен план на 6 лет).</a:t>
          </a:r>
        </a:p>
      </dgm:t>
    </dgm:pt>
    <dgm:pt modelId="{9C7FF513-99E6-4D7E-B393-127548C7331D}" type="parTrans" cxnId="{66393F13-9A78-45B4-9651-0E30290BD31F}">
      <dgm:prSet/>
      <dgm:spPr/>
      <dgm:t>
        <a:bodyPr/>
        <a:lstStyle/>
        <a:p>
          <a:endParaRPr lang="ru-RU"/>
        </a:p>
      </dgm:t>
    </dgm:pt>
    <dgm:pt modelId="{98ACDD33-5179-4A54-9590-C45C48D90931}" type="sibTrans" cxnId="{66393F13-9A78-45B4-9651-0E30290BD31F}">
      <dgm:prSet/>
      <dgm:spPr/>
      <dgm:t>
        <a:bodyPr/>
        <a:lstStyle/>
        <a:p>
          <a:endParaRPr lang="ru-RU"/>
        </a:p>
      </dgm:t>
    </dgm:pt>
    <dgm:pt modelId="{1D2442C5-9678-430C-9E55-DE458D1ED87D}">
      <dgm:prSet custT="1"/>
      <dgm:spPr/>
      <dgm:t>
        <a:bodyPr/>
        <a:lstStyle/>
        <a:p>
          <a:r>
            <a:rPr lang="ru-RU" sz="1300" dirty="0" smtClean="0">
              <a:solidFill>
                <a:srgbClr val="C00000"/>
              </a:solidFill>
            </a:rPr>
            <a:t>Снижение количества обращений граждан по качеству жилищных услуг и  по качеству благоустройства населённых пунктов.</a:t>
          </a:r>
        </a:p>
      </dgm:t>
    </dgm:pt>
    <dgm:pt modelId="{1986764C-55FF-4E19-BE86-021F280E58F9}" type="parTrans" cxnId="{F72392DF-CAF0-4C2F-8580-EAAE29C530DE}">
      <dgm:prSet/>
      <dgm:spPr/>
      <dgm:t>
        <a:bodyPr/>
        <a:lstStyle/>
        <a:p>
          <a:endParaRPr lang="ru-RU"/>
        </a:p>
      </dgm:t>
    </dgm:pt>
    <dgm:pt modelId="{524C04EA-1552-4B14-BD9E-6D2FFCD90C63}" type="sibTrans" cxnId="{F72392DF-CAF0-4C2F-8580-EAAE29C530DE}">
      <dgm:prSet/>
      <dgm:spPr/>
      <dgm:t>
        <a:bodyPr/>
        <a:lstStyle/>
        <a:p>
          <a:endParaRPr lang="ru-RU"/>
        </a:p>
      </dgm:t>
    </dgm:pt>
    <dgm:pt modelId="{E33EFEA7-09A8-464B-9299-A3E4C93CB73A}">
      <dgm:prSet custT="1"/>
      <dgm:spPr/>
      <dgm:t>
        <a:bodyPr/>
        <a:lstStyle/>
        <a:p>
          <a:r>
            <a:rPr lang="ru-RU" sz="1150" dirty="0" smtClean="0">
              <a:solidFill>
                <a:srgbClr val="C00000"/>
              </a:solidFill>
            </a:rPr>
            <a:t>Прирост площади жилья, введенного в эксплуатацию: за 2013-2015гг. – 28276 кв.м. (ИЖС – 20899 кв.м.), план на 6 лет – 40000 кв.м.;</a:t>
          </a:r>
        </a:p>
        <a:p>
          <a:r>
            <a:rPr lang="ru-RU" sz="1150" dirty="0" smtClean="0">
              <a:solidFill>
                <a:srgbClr val="C00000"/>
              </a:solidFill>
            </a:rPr>
            <a:t> в 2015г. - 5е место в рейтинге               (2012г. – 8е место).</a:t>
          </a:r>
          <a:endParaRPr lang="ru-RU" sz="1150" dirty="0">
            <a:solidFill>
              <a:srgbClr val="C00000"/>
            </a:solidFill>
          </a:endParaRPr>
        </a:p>
      </dgm:t>
    </dgm:pt>
    <dgm:pt modelId="{DF3CE1C3-DF29-49CC-BA95-285506E9C741}" type="parTrans" cxnId="{3616F437-5DF4-48A3-A4B0-6E2B77C9660E}">
      <dgm:prSet/>
      <dgm:spPr/>
      <dgm:t>
        <a:bodyPr/>
        <a:lstStyle/>
        <a:p>
          <a:endParaRPr lang="ru-RU"/>
        </a:p>
      </dgm:t>
    </dgm:pt>
    <dgm:pt modelId="{BBE4BD3E-7EC7-47DD-8C4E-63D2BD03F05A}" type="sibTrans" cxnId="{3616F437-5DF4-48A3-A4B0-6E2B77C9660E}">
      <dgm:prSet/>
      <dgm:spPr/>
      <dgm:t>
        <a:bodyPr/>
        <a:lstStyle/>
        <a:p>
          <a:endParaRPr lang="ru-RU"/>
        </a:p>
      </dgm:t>
    </dgm:pt>
    <dgm:pt modelId="{91452E1B-473D-4A36-A080-78EA119CDB8F}" type="pres">
      <dgm:prSet presAssocID="{C6439774-3A7C-4C00-81A7-BA8A5E22F72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D188DD-ADFF-4516-9014-97DB0EEF9441}" type="pres">
      <dgm:prSet presAssocID="{1FC96EA9-F6CA-499A-A3A9-9B74D4A17688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D954B8-91E4-4282-8180-E69B40FF1158}" type="pres">
      <dgm:prSet presAssocID="{5F0DC514-5986-42BE-858D-899663D63A76}" presName="sibTrans" presStyleCnt="0"/>
      <dgm:spPr/>
    </dgm:pt>
    <dgm:pt modelId="{FDDD9EF1-0A46-40AA-9A79-F1C7D94FAC92}" type="pres">
      <dgm:prSet presAssocID="{93E081A5-5C8E-4B70-ABFE-BD4E5DD2EF0B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91E90-F822-4DA3-BD80-2A332B41C1AB}" type="pres">
      <dgm:prSet presAssocID="{AD2432A5-83E7-44FC-9F73-F4823C2743AC}" presName="sibTrans" presStyleCnt="0"/>
      <dgm:spPr/>
    </dgm:pt>
    <dgm:pt modelId="{8A354FA2-6F2D-4A47-9D91-ECCEC014BDD4}" type="pres">
      <dgm:prSet presAssocID="{34D89520-4B21-4FBF-8708-E435FC27BD07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F5F67C-8993-45B4-8D0E-BDCD2FE56E1F}" type="pres">
      <dgm:prSet presAssocID="{E8155B14-5FC2-4D9F-A108-3CBE205DDC5B}" presName="sibTrans" presStyleCnt="0"/>
      <dgm:spPr/>
    </dgm:pt>
    <dgm:pt modelId="{8A9FF556-FC35-4372-8054-350903EB6514}" type="pres">
      <dgm:prSet presAssocID="{30E8B2BE-B308-4595-9548-8305091AE15D}" presName="node" presStyleLbl="node1" presStyleIdx="3" presStyleCnt="16" custLinFactNeighborX="109" custLinFactNeighborY="4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3E3E6-5904-4018-A1B6-BE8F70D0D5CB}" type="pres">
      <dgm:prSet presAssocID="{0F04B803-19ED-4264-B452-B495BB481022}" presName="sibTrans" presStyleCnt="0"/>
      <dgm:spPr/>
    </dgm:pt>
    <dgm:pt modelId="{C4C08EEF-20B3-4323-BAF9-9E9B0CD8C9E3}" type="pres">
      <dgm:prSet presAssocID="{F19ADBC1-913F-4A72-AE00-AAAA55A25B51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8552B-0726-40AC-B8BC-7EAB7F3A44B6}" type="pres">
      <dgm:prSet presAssocID="{F425AD65-AB45-4AAF-ACCF-AD6303D21731}" presName="sibTrans" presStyleCnt="0"/>
      <dgm:spPr/>
    </dgm:pt>
    <dgm:pt modelId="{201D53CF-89E6-468D-9706-4A1B60C3838E}" type="pres">
      <dgm:prSet presAssocID="{36CE6932-4E0D-42D1-BB04-173B465CAFD6}" presName="node" presStyleLbl="node1" presStyleIdx="5" presStyleCnt="16" custLinFactNeighborX="-855" custLinFactNeighborY="-2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A316E-D9A6-4A87-B845-12B41D24766E}" type="pres">
      <dgm:prSet presAssocID="{8899EBB1-E1D7-4420-BED1-1E404CD97EC2}" presName="sibTrans" presStyleCnt="0"/>
      <dgm:spPr/>
    </dgm:pt>
    <dgm:pt modelId="{34A50827-A597-4510-9097-ADCE65E8ECD9}" type="pres">
      <dgm:prSet presAssocID="{6ED3D4F8-7E37-42CB-AC8F-F053EC7378A1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588C0-BDD3-492D-9F60-68510D083204}" type="pres">
      <dgm:prSet presAssocID="{384F3255-0C26-4FC1-AF0F-06CCC71FB82A}" presName="sibTrans" presStyleCnt="0"/>
      <dgm:spPr/>
    </dgm:pt>
    <dgm:pt modelId="{8237F7D1-92A8-4710-AF49-B23B843DE6BB}" type="pres">
      <dgm:prSet presAssocID="{E84CA315-975E-4B4F-AE81-0A59E6574F9A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5B605-527D-4D85-9A2E-2A7AB6BB3580}" type="pres">
      <dgm:prSet presAssocID="{98ACDD33-5179-4A54-9590-C45C48D90931}" presName="sibTrans" presStyleCnt="0"/>
      <dgm:spPr/>
    </dgm:pt>
    <dgm:pt modelId="{2C4158F0-C0D4-467F-8098-AEB39AD0B8CB}" type="pres">
      <dgm:prSet presAssocID="{1D2442C5-9678-430C-9E55-DE458D1ED87D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AC6B7-6744-405B-83AB-9C8417622CC6}" type="pres">
      <dgm:prSet presAssocID="{524C04EA-1552-4B14-BD9E-6D2FFCD90C63}" presName="sibTrans" presStyleCnt="0"/>
      <dgm:spPr/>
    </dgm:pt>
    <dgm:pt modelId="{B3EB86CA-E3D9-47AB-B404-BEE9AEE90FC4}" type="pres">
      <dgm:prSet presAssocID="{E33EFEA7-09A8-464B-9299-A3E4C93CB73A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AF9B7-B314-42FB-9C43-248F27B810E8}" type="pres">
      <dgm:prSet presAssocID="{BBE4BD3E-7EC7-47DD-8C4E-63D2BD03F05A}" presName="sibTrans" presStyleCnt="0"/>
      <dgm:spPr/>
    </dgm:pt>
    <dgm:pt modelId="{57CA2A85-B553-4B91-A299-1D4AA3F2002B}" type="pres">
      <dgm:prSet presAssocID="{60A2040E-5184-49CD-AF75-2C39DCBC0652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C7766F-9812-450A-8822-2844D6CAF80D}" type="pres">
      <dgm:prSet presAssocID="{E01F5BAF-AE99-4160-B1CE-8F98ACBC5E6D}" presName="sibTrans" presStyleCnt="0"/>
      <dgm:spPr/>
    </dgm:pt>
    <dgm:pt modelId="{9D826B03-9FF6-4414-A51D-6389C7BC962D}" type="pres">
      <dgm:prSet presAssocID="{E3E67351-456F-4A78-9874-94A2751C7BCF}" presName="node" presStyleLbl="node1" presStyleIdx="11" presStyleCnt="16" custLinFactNeighborX="-2428" custLinFactNeighborY="1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9991E-1B72-4C6A-877C-50B012A67A08}" type="pres">
      <dgm:prSet presAssocID="{4C859AFB-2B2D-45CD-BC2A-F5E322590C67}" presName="sibTrans" presStyleCnt="0"/>
      <dgm:spPr/>
    </dgm:pt>
    <dgm:pt modelId="{7BCCEC71-C556-4BC5-9F84-4885E2691B7D}" type="pres">
      <dgm:prSet presAssocID="{0B9AFF43-DB94-4CC5-8C2E-FB5D926756CA}" presName="node" presStyleLbl="node1" presStyleIdx="12" presStyleCnt="16" custScaleY="1166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303550-09D5-41AB-B10D-E31156884813}" type="pres">
      <dgm:prSet presAssocID="{77B1A598-B0F1-4013-B10A-76E51FA93C09}" presName="sibTrans" presStyleCnt="0"/>
      <dgm:spPr/>
    </dgm:pt>
    <dgm:pt modelId="{E1890E08-3F55-478A-9845-D49B060D3613}" type="pres">
      <dgm:prSet presAssocID="{0C3BF740-BEE3-4A82-8AD3-5F8BD6804BFF}" presName="node" presStyleLbl="node1" presStyleIdx="13" presStyleCnt="16" custScaleY="1166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22B20-2650-4A68-80A2-03C7B36A1725}" type="pres">
      <dgm:prSet presAssocID="{FCF258FD-4C4E-448E-B155-7AB2487F52C2}" presName="sibTrans" presStyleCnt="0"/>
      <dgm:spPr/>
    </dgm:pt>
    <dgm:pt modelId="{729E10BC-1DFC-40A4-BA81-DDCCCC5B36CC}" type="pres">
      <dgm:prSet presAssocID="{A34E7DBF-2D75-4B73-AEC2-EDA92178AC17}" presName="node" presStyleLbl="node1" presStyleIdx="14" presStyleCnt="16" custScaleY="1166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26B72-8636-4D2A-B9EA-53669E9489AC}" type="pres">
      <dgm:prSet presAssocID="{DDB84F33-AC32-49DF-82CA-F1BBBE7D5F75}" presName="sibTrans" presStyleCnt="0"/>
      <dgm:spPr/>
    </dgm:pt>
    <dgm:pt modelId="{A7AEAC56-42BE-4BB7-AC8C-36BB33C8E7ED}" type="pres">
      <dgm:prSet presAssocID="{31472883-DB24-46C6-8411-75B1B6463E72}" presName="node" presStyleLbl="node1" presStyleIdx="15" presStyleCnt="16" custScaleY="123022" custLinFactNeighborX="126" custLinFactNeighborY="-2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037AFD-E545-438E-8226-E42CEDAA80A7}" type="presOf" srcId="{93E081A5-5C8E-4B70-ABFE-BD4E5DD2EF0B}" destId="{FDDD9EF1-0A46-40AA-9A79-F1C7D94FAC92}" srcOrd="0" destOrd="0" presId="urn:microsoft.com/office/officeart/2005/8/layout/default"/>
    <dgm:cxn modelId="{57541956-A705-42E5-8F46-92E201E1B59F}" type="presOf" srcId="{36CE6932-4E0D-42D1-BB04-173B465CAFD6}" destId="{201D53CF-89E6-468D-9706-4A1B60C3838E}" srcOrd="0" destOrd="0" presId="urn:microsoft.com/office/officeart/2005/8/layout/default"/>
    <dgm:cxn modelId="{F72392DF-CAF0-4C2F-8580-EAAE29C530DE}" srcId="{C6439774-3A7C-4C00-81A7-BA8A5E22F723}" destId="{1D2442C5-9678-430C-9E55-DE458D1ED87D}" srcOrd="8" destOrd="0" parTransId="{1986764C-55FF-4E19-BE86-021F280E58F9}" sibTransId="{524C04EA-1552-4B14-BD9E-6D2FFCD90C63}"/>
    <dgm:cxn modelId="{1A871E85-A28D-47DC-ACD9-D267439CE4E7}" srcId="{C6439774-3A7C-4C00-81A7-BA8A5E22F723}" destId="{1FC96EA9-F6CA-499A-A3A9-9B74D4A17688}" srcOrd="0" destOrd="0" parTransId="{47A70AA4-FED9-40AB-81FB-EF41ECA1A6F4}" sibTransId="{5F0DC514-5986-42BE-858D-899663D63A76}"/>
    <dgm:cxn modelId="{CA4E1DA2-4F7F-47BA-BDCC-9EF303D57B74}" type="presOf" srcId="{31472883-DB24-46C6-8411-75B1B6463E72}" destId="{A7AEAC56-42BE-4BB7-AC8C-36BB33C8E7ED}" srcOrd="0" destOrd="0" presId="urn:microsoft.com/office/officeart/2005/8/layout/default"/>
    <dgm:cxn modelId="{53095420-67C9-4CEF-95E9-B7B6A388078E}" srcId="{C6439774-3A7C-4C00-81A7-BA8A5E22F723}" destId="{36CE6932-4E0D-42D1-BB04-173B465CAFD6}" srcOrd="5" destOrd="0" parTransId="{3E515733-B15E-4DC8-91DE-038E59198333}" sibTransId="{8899EBB1-E1D7-4420-BED1-1E404CD97EC2}"/>
    <dgm:cxn modelId="{584DB7B4-54E6-40B9-8F42-A6D8A336BE03}" type="presOf" srcId="{6ED3D4F8-7E37-42CB-AC8F-F053EC7378A1}" destId="{34A50827-A597-4510-9097-ADCE65E8ECD9}" srcOrd="0" destOrd="0" presId="urn:microsoft.com/office/officeart/2005/8/layout/default"/>
    <dgm:cxn modelId="{5615B172-795A-4FD2-8F95-F78DB0835A37}" srcId="{C6439774-3A7C-4C00-81A7-BA8A5E22F723}" destId="{93E081A5-5C8E-4B70-ABFE-BD4E5DD2EF0B}" srcOrd="1" destOrd="0" parTransId="{3AC216C4-8202-4218-8559-92E79CBE532E}" sibTransId="{AD2432A5-83E7-44FC-9F73-F4823C2743AC}"/>
    <dgm:cxn modelId="{2495933C-7225-4CF1-8E44-B94396F7174A}" type="presOf" srcId="{34D89520-4B21-4FBF-8708-E435FC27BD07}" destId="{8A354FA2-6F2D-4A47-9D91-ECCEC014BDD4}" srcOrd="0" destOrd="0" presId="urn:microsoft.com/office/officeart/2005/8/layout/default"/>
    <dgm:cxn modelId="{F6136F3E-5C64-4B34-9EDF-FBC5632CB8B3}" type="presOf" srcId="{F19ADBC1-913F-4A72-AE00-AAAA55A25B51}" destId="{C4C08EEF-20B3-4323-BAF9-9E9B0CD8C9E3}" srcOrd="0" destOrd="0" presId="urn:microsoft.com/office/officeart/2005/8/layout/default"/>
    <dgm:cxn modelId="{30CF441E-8063-4A0E-8C57-8B4A10126C50}" type="presOf" srcId="{30E8B2BE-B308-4595-9548-8305091AE15D}" destId="{8A9FF556-FC35-4372-8054-350903EB6514}" srcOrd="0" destOrd="0" presId="urn:microsoft.com/office/officeart/2005/8/layout/default"/>
    <dgm:cxn modelId="{263C081A-2FEE-4B9D-BF35-268FC61FA520}" srcId="{C6439774-3A7C-4C00-81A7-BA8A5E22F723}" destId="{0B9AFF43-DB94-4CC5-8C2E-FB5D926756CA}" srcOrd="12" destOrd="0" parTransId="{5C32E1F7-655D-4035-886C-E018A8333887}" sibTransId="{77B1A598-B0F1-4013-B10A-76E51FA93C09}"/>
    <dgm:cxn modelId="{4E7780F1-68E0-4688-9413-47EDEFA7F456}" srcId="{C6439774-3A7C-4C00-81A7-BA8A5E22F723}" destId="{6ED3D4F8-7E37-42CB-AC8F-F053EC7378A1}" srcOrd="6" destOrd="0" parTransId="{BD5A5E2B-189E-4186-917B-538DA366CD35}" sibTransId="{384F3255-0C26-4FC1-AF0F-06CCC71FB82A}"/>
    <dgm:cxn modelId="{160698FE-7D80-4560-BF50-30F52FE8A6B3}" type="presOf" srcId="{60A2040E-5184-49CD-AF75-2C39DCBC0652}" destId="{57CA2A85-B553-4B91-A299-1D4AA3F2002B}" srcOrd="0" destOrd="0" presId="urn:microsoft.com/office/officeart/2005/8/layout/default"/>
    <dgm:cxn modelId="{080DB7D7-B894-403C-9EA1-0002E73537AD}" srcId="{C6439774-3A7C-4C00-81A7-BA8A5E22F723}" destId="{30E8B2BE-B308-4595-9548-8305091AE15D}" srcOrd="3" destOrd="0" parTransId="{A83FF5E2-57C1-4F81-9781-437BFED89298}" sibTransId="{0F04B803-19ED-4264-B452-B495BB481022}"/>
    <dgm:cxn modelId="{6DC8DB2C-EE79-428B-BCE8-00B6D322933F}" type="presOf" srcId="{E33EFEA7-09A8-464B-9299-A3E4C93CB73A}" destId="{B3EB86CA-E3D9-47AB-B404-BEE9AEE90FC4}" srcOrd="0" destOrd="0" presId="urn:microsoft.com/office/officeart/2005/8/layout/default"/>
    <dgm:cxn modelId="{70EA5698-123B-40E9-BC22-7EA427273900}" type="presOf" srcId="{E84CA315-975E-4B4F-AE81-0A59E6574F9A}" destId="{8237F7D1-92A8-4710-AF49-B23B843DE6BB}" srcOrd="0" destOrd="0" presId="urn:microsoft.com/office/officeart/2005/8/layout/default"/>
    <dgm:cxn modelId="{722FB200-F94A-4D71-9BCA-A087E87F1312}" type="presOf" srcId="{1FC96EA9-F6CA-499A-A3A9-9B74D4A17688}" destId="{5AD188DD-ADFF-4516-9014-97DB0EEF9441}" srcOrd="0" destOrd="0" presId="urn:microsoft.com/office/officeart/2005/8/layout/default"/>
    <dgm:cxn modelId="{D6E8600F-08A0-447E-B8C5-62B2969BBECF}" srcId="{C6439774-3A7C-4C00-81A7-BA8A5E22F723}" destId="{60A2040E-5184-49CD-AF75-2C39DCBC0652}" srcOrd="10" destOrd="0" parTransId="{54865B15-9811-4A84-A322-A27ACCCAA93F}" sibTransId="{E01F5BAF-AE99-4160-B1CE-8F98ACBC5E6D}"/>
    <dgm:cxn modelId="{A08507D7-E3A0-41AC-9936-C0E2AE3F12C7}" srcId="{C6439774-3A7C-4C00-81A7-BA8A5E22F723}" destId="{A34E7DBF-2D75-4B73-AEC2-EDA92178AC17}" srcOrd="14" destOrd="0" parTransId="{02F5847D-64B5-44B5-B2BE-68666FE46750}" sibTransId="{DDB84F33-AC32-49DF-82CA-F1BBBE7D5F75}"/>
    <dgm:cxn modelId="{F12DE624-8E15-41B2-AD55-82334E01727A}" type="presOf" srcId="{E3E67351-456F-4A78-9874-94A2751C7BCF}" destId="{9D826B03-9FF6-4414-A51D-6389C7BC962D}" srcOrd="0" destOrd="0" presId="urn:microsoft.com/office/officeart/2005/8/layout/default"/>
    <dgm:cxn modelId="{66393F13-9A78-45B4-9651-0E30290BD31F}" srcId="{C6439774-3A7C-4C00-81A7-BA8A5E22F723}" destId="{E84CA315-975E-4B4F-AE81-0A59E6574F9A}" srcOrd="7" destOrd="0" parTransId="{9C7FF513-99E6-4D7E-B393-127548C7331D}" sibTransId="{98ACDD33-5179-4A54-9590-C45C48D90931}"/>
    <dgm:cxn modelId="{BC9EC7D0-89EA-48B4-B53B-AE42BEC97335}" type="presOf" srcId="{1D2442C5-9678-430C-9E55-DE458D1ED87D}" destId="{2C4158F0-C0D4-467F-8098-AEB39AD0B8CB}" srcOrd="0" destOrd="0" presId="urn:microsoft.com/office/officeart/2005/8/layout/default"/>
    <dgm:cxn modelId="{A0EB3899-5D7A-4B9E-9F1E-B55BF4EAE35B}" type="presOf" srcId="{C6439774-3A7C-4C00-81A7-BA8A5E22F723}" destId="{91452E1B-473D-4A36-A080-78EA119CDB8F}" srcOrd="0" destOrd="0" presId="urn:microsoft.com/office/officeart/2005/8/layout/default"/>
    <dgm:cxn modelId="{5F1B7CFC-1E28-4DDE-A153-26BF469A2548}" srcId="{C6439774-3A7C-4C00-81A7-BA8A5E22F723}" destId="{F19ADBC1-913F-4A72-AE00-AAAA55A25B51}" srcOrd="4" destOrd="0" parTransId="{30F4AD2B-2F38-4224-AEE0-EB9F840736AA}" sibTransId="{F425AD65-AB45-4AAF-ACCF-AD6303D21731}"/>
    <dgm:cxn modelId="{88512EFD-6AB5-44CE-A626-8177A660895A}" type="presOf" srcId="{0B9AFF43-DB94-4CC5-8C2E-FB5D926756CA}" destId="{7BCCEC71-C556-4BC5-9F84-4885E2691B7D}" srcOrd="0" destOrd="0" presId="urn:microsoft.com/office/officeart/2005/8/layout/default"/>
    <dgm:cxn modelId="{87A2098A-B068-488E-9D8A-70BEE4E15772}" srcId="{C6439774-3A7C-4C00-81A7-BA8A5E22F723}" destId="{0C3BF740-BEE3-4A82-8AD3-5F8BD6804BFF}" srcOrd="13" destOrd="0" parTransId="{230E9C99-253C-41D0-8F32-8DE7FB2B6D04}" sibTransId="{FCF258FD-4C4E-448E-B155-7AB2487F52C2}"/>
    <dgm:cxn modelId="{93A012A1-4D91-4684-9379-11E6BAA2A17F}" type="presOf" srcId="{0C3BF740-BEE3-4A82-8AD3-5F8BD6804BFF}" destId="{E1890E08-3F55-478A-9845-D49B060D3613}" srcOrd="0" destOrd="0" presId="urn:microsoft.com/office/officeart/2005/8/layout/default"/>
    <dgm:cxn modelId="{A5C6756E-D743-4D58-99D4-E6B3FE426889}" type="presOf" srcId="{A34E7DBF-2D75-4B73-AEC2-EDA92178AC17}" destId="{729E10BC-1DFC-40A4-BA81-DDCCCC5B36CC}" srcOrd="0" destOrd="0" presId="urn:microsoft.com/office/officeart/2005/8/layout/default"/>
    <dgm:cxn modelId="{3616F437-5DF4-48A3-A4B0-6E2B77C9660E}" srcId="{C6439774-3A7C-4C00-81A7-BA8A5E22F723}" destId="{E33EFEA7-09A8-464B-9299-A3E4C93CB73A}" srcOrd="9" destOrd="0" parTransId="{DF3CE1C3-DF29-49CC-BA95-285506E9C741}" sibTransId="{BBE4BD3E-7EC7-47DD-8C4E-63D2BD03F05A}"/>
    <dgm:cxn modelId="{20B29DAB-891F-4D19-8D1F-4278146D7D2D}" srcId="{C6439774-3A7C-4C00-81A7-BA8A5E22F723}" destId="{E3E67351-456F-4A78-9874-94A2751C7BCF}" srcOrd="11" destOrd="0" parTransId="{BDE70B24-D8D3-42EC-AC30-6BD3B984EE3C}" sibTransId="{4C859AFB-2B2D-45CD-BC2A-F5E322590C67}"/>
    <dgm:cxn modelId="{AA66C356-DD9C-4D54-884D-5D6C1FF3B7E6}" srcId="{C6439774-3A7C-4C00-81A7-BA8A5E22F723}" destId="{34D89520-4B21-4FBF-8708-E435FC27BD07}" srcOrd="2" destOrd="0" parTransId="{83582A65-BC7C-41D5-BCA5-3A33D15194D0}" sibTransId="{E8155B14-5FC2-4D9F-A108-3CBE205DDC5B}"/>
    <dgm:cxn modelId="{95C7342E-E48C-4A14-8323-6763C2A92E34}" srcId="{C6439774-3A7C-4C00-81A7-BA8A5E22F723}" destId="{31472883-DB24-46C6-8411-75B1B6463E72}" srcOrd="15" destOrd="0" parTransId="{435C7193-9316-4D4D-B642-A1A5EDF39C1D}" sibTransId="{F424CCBE-4348-49A5-93CA-F61794015554}"/>
    <dgm:cxn modelId="{C56660C5-43CF-480C-BF23-CDD240B347E3}" type="presParOf" srcId="{91452E1B-473D-4A36-A080-78EA119CDB8F}" destId="{5AD188DD-ADFF-4516-9014-97DB0EEF9441}" srcOrd="0" destOrd="0" presId="urn:microsoft.com/office/officeart/2005/8/layout/default"/>
    <dgm:cxn modelId="{36DFBF3D-1B87-4B95-85AD-F3AFEDA3024E}" type="presParOf" srcId="{91452E1B-473D-4A36-A080-78EA119CDB8F}" destId="{67D954B8-91E4-4282-8180-E69B40FF1158}" srcOrd="1" destOrd="0" presId="urn:microsoft.com/office/officeart/2005/8/layout/default"/>
    <dgm:cxn modelId="{5E5B3513-BCBF-4367-9385-F29F30DAE9BB}" type="presParOf" srcId="{91452E1B-473D-4A36-A080-78EA119CDB8F}" destId="{FDDD9EF1-0A46-40AA-9A79-F1C7D94FAC92}" srcOrd="2" destOrd="0" presId="urn:microsoft.com/office/officeart/2005/8/layout/default"/>
    <dgm:cxn modelId="{659F8974-CE5B-431F-84F4-78BCA8A048EA}" type="presParOf" srcId="{91452E1B-473D-4A36-A080-78EA119CDB8F}" destId="{A9391E90-F822-4DA3-BD80-2A332B41C1AB}" srcOrd="3" destOrd="0" presId="urn:microsoft.com/office/officeart/2005/8/layout/default"/>
    <dgm:cxn modelId="{AE5779F7-C662-41CA-8D6C-3447EB849CFA}" type="presParOf" srcId="{91452E1B-473D-4A36-A080-78EA119CDB8F}" destId="{8A354FA2-6F2D-4A47-9D91-ECCEC014BDD4}" srcOrd="4" destOrd="0" presId="urn:microsoft.com/office/officeart/2005/8/layout/default"/>
    <dgm:cxn modelId="{785ED206-F2E1-4FE1-9A0D-4AE5C9AFA33E}" type="presParOf" srcId="{91452E1B-473D-4A36-A080-78EA119CDB8F}" destId="{DDF5F67C-8993-45B4-8D0E-BDCD2FE56E1F}" srcOrd="5" destOrd="0" presId="urn:microsoft.com/office/officeart/2005/8/layout/default"/>
    <dgm:cxn modelId="{6225B1BA-33D0-4438-BBFE-437860C65504}" type="presParOf" srcId="{91452E1B-473D-4A36-A080-78EA119CDB8F}" destId="{8A9FF556-FC35-4372-8054-350903EB6514}" srcOrd="6" destOrd="0" presId="urn:microsoft.com/office/officeart/2005/8/layout/default"/>
    <dgm:cxn modelId="{A1D0F93E-0C01-4F5D-A2D5-A5660BDB65C9}" type="presParOf" srcId="{91452E1B-473D-4A36-A080-78EA119CDB8F}" destId="{CDF3E3E6-5904-4018-A1B6-BE8F70D0D5CB}" srcOrd="7" destOrd="0" presId="urn:microsoft.com/office/officeart/2005/8/layout/default"/>
    <dgm:cxn modelId="{BEA4863F-BB66-46AE-BCB3-B997950F978A}" type="presParOf" srcId="{91452E1B-473D-4A36-A080-78EA119CDB8F}" destId="{C4C08EEF-20B3-4323-BAF9-9E9B0CD8C9E3}" srcOrd="8" destOrd="0" presId="urn:microsoft.com/office/officeart/2005/8/layout/default"/>
    <dgm:cxn modelId="{000C92DF-6AA2-4E87-B702-552E764B68E4}" type="presParOf" srcId="{91452E1B-473D-4A36-A080-78EA119CDB8F}" destId="{76B8552B-0726-40AC-B8BC-7EAB7F3A44B6}" srcOrd="9" destOrd="0" presId="urn:microsoft.com/office/officeart/2005/8/layout/default"/>
    <dgm:cxn modelId="{E07053B7-C568-4E5A-B377-68DC08119929}" type="presParOf" srcId="{91452E1B-473D-4A36-A080-78EA119CDB8F}" destId="{201D53CF-89E6-468D-9706-4A1B60C3838E}" srcOrd="10" destOrd="0" presId="urn:microsoft.com/office/officeart/2005/8/layout/default"/>
    <dgm:cxn modelId="{A40E5732-4741-4065-AB09-D8B0D16FE2B8}" type="presParOf" srcId="{91452E1B-473D-4A36-A080-78EA119CDB8F}" destId="{DC4A316E-D9A6-4A87-B845-12B41D24766E}" srcOrd="11" destOrd="0" presId="urn:microsoft.com/office/officeart/2005/8/layout/default"/>
    <dgm:cxn modelId="{664CE185-8760-4374-A437-707D9A2E56FB}" type="presParOf" srcId="{91452E1B-473D-4A36-A080-78EA119CDB8F}" destId="{34A50827-A597-4510-9097-ADCE65E8ECD9}" srcOrd="12" destOrd="0" presId="urn:microsoft.com/office/officeart/2005/8/layout/default"/>
    <dgm:cxn modelId="{88EF9FEC-6861-44B5-8616-EBB5F5B65189}" type="presParOf" srcId="{91452E1B-473D-4A36-A080-78EA119CDB8F}" destId="{415588C0-BDD3-492D-9F60-68510D083204}" srcOrd="13" destOrd="0" presId="urn:microsoft.com/office/officeart/2005/8/layout/default"/>
    <dgm:cxn modelId="{58090B0E-4476-4C5A-A74B-B6C4965A69AD}" type="presParOf" srcId="{91452E1B-473D-4A36-A080-78EA119CDB8F}" destId="{8237F7D1-92A8-4710-AF49-B23B843DE6BB}" srcOrd="14" destOrd="0" presId="urn:microsoft.com/office/officeart/2005/8/layout/default"/>
    <dgm:cxn modelId="{999B3D63-2B63-43A1-83D3-4B24765C7E8A}" type="presParOf" srcId="{91452E1B-473D-4A36-A080-78EA119CDB8F}" destId="{33F5B605-527D-4D85-9A2E-2A7AB6BB3580}" srcOrd="15" destOrd="0" presId="urn:microsoft.com/office/officeart/2005/8/layout/default"/>
    <dgm:cxn modelId="{83B86A83-464E-4FCE-82EC-5A80C752C9AD}" type="presParOf" srcId="{91452E1B-473D-4A36-A080-78EA119CDB8F}" destId="{2C4158F0-C0D4-467F-8098-AEB39AD0B8CB}" srcOrd="16" destOrd="0" presId="urn:microsoft.com/office/officeart/2005/8/layout/default"/>
    <dgm:cxn modelId="{26E39812-11F0-4F51-BF9E-88526D0BA0A6}" type="presParOf" srcId="{91452E1B-473D-4A36-A080-78EA119CDB8F}" destId="{501AC6B7-6744-405B-83AB-9C8417622CC6}" srcOrd="17" destOrd="0" presId="urn:microsoft.com/office/officeart/2005/8/layout/default"/>
    <dgm:cxn modelId="{4C3A5B3D-307F-4EB0-A102-62A9F01147EE}" type="presParOf" srcId="{91452E1B-473D-4A36-A080-78EA119CDB8F}" destId="{B3EB86CA-E3D9-47AB-B404-BEE9AEE90FC4}" srcOrd="18" destOrd="0" presId="urn:microsoft.com/office/officeart/2005/8/layout/default"/>
    <dgm:cxn modelId="{DED32F71-EC7C-4D29-A9DA-FED6D292AE9D}" type="presParOf" srcId="{91452E1B-473D-4A36-A080-78EA119CDB8F}" destId="{8A0AF9B7-B314-42FB-9C43-248F27B810E8}" srcOrd="19" destOrd="0" presId="urn:microsoft.com/office/officeart/2005/8/layout/default"/>
    <dgm:cxn modelId="{4E10ADFF-9557-44A8-8A36-25402CCCFBE7}" type="presParOf" srcId="{91452E1B-473D-4A36-A080-78EA119CDB8F}" destId="{57CA2A85-B553-4B91-A299-1D4AA3F2002B}" srcOrd="20" destOrd="0" presId="urn:microsoft.com/office/officeart/2005/8/layout/default"/>
    <dgm:cxn modelId="{8AB9E67D-FBD2-4ACA-9085-E381FB539FAE}" type="presParOf" srcId="{91452E1B-473D-4A36-A080-78EA119CDB8F}" destId="{8DC7766F-9812-450A-8822-2844D6CAF80D}" srcOrd="21" destOrd="0" presId="urn:microsoft.com/office/officeart/2005/8/layout/default"/>
    <dgm:cxn modelId="{9CA11E18-5E72-4F14-AFD6-2570E0188AF3}" type="presParOf" srcId="{91452E1B-473D-4A36-A080-78EA119CDB8F}" destId="{9D826B03-9FF6-4414-A51D-6389C7BC962D}" srcOrd="22" destOrd="0" presId="urn:microsoft.com/office/officeart/2005/8/layout/default"/>
    <dgm:cxn modelId="{E7D0AE8E-A08B-4FD4-99AE-2A8C9949358C}" type="presParOf" srcId="{91452E1B-473D-4A36-A080-78EA119CDB8F}" destId="{8D09991E-1B72-4C6A-877C-50B012A67A08}" srcOrd="23" destOrd="0" presId="urn:microsoft.com/office/officeart/2005/8/layout/default"/>
    <dgm:cxn modelId="{C647198D-FBC8-4011-AE20-7939F146F394}" type="presParOf" srcId="{91452E1B-473D-4A36-A080-78EA119CDB8F}" destId="{7BCCEC71-C556-4BC5-9F84-4885E2691B7D}" srcOrd="24" destOrd="0" presId="urn:microsoft.com/office/officeart/2005/8/layout/default"/>
    <dgm:cxn modelId="{8C78DC57-6C4A-4D8C-9675-B5024B4C1694}" type="presParOf" srcId="{91452E1B-473D-4A36-A080-78EA119CDB8F}" destId="{CB303550-09D5-41AB-B10D-E31156884813}" srcOrd="25" destOrd="0" presId="urn:microsoft.com/office/officeart/2005/8/layout/default"/>
    <dgm:cxn modelId="{FC31AFE8-2B75-44D0-991E-EF6E23321356}" type="presParOf" srcId="{91452E1B-473D-4A36-A080-78EA119CDB8F}" destId="{E1890E08-3F55-478A-9845-D49B060D3613}" srcOrd="26" destOrd="0" presId="urn:microsoft.com/office/officeart/2005/8/layout/default"/>
    <dgm:cxn modelId="{E07C8DBA-0C80-42E5-A2DE-72DB1540579B}" type="presParOf" srcId="{91452E1B-473D-4A36-A080-78EA119CDB8F}" destId="{24622B20-2650-4A68-80A2-03C7B36A1725}" srcOrd="27" destOrd="0" presId="urn:microsoft.com/office/officeart/2005/8/layout/default"/>
    <dgm:cxn modelId="{F09E55FB-B211-4E11-B133-2A82CD6D537F}" type="presParOf" srcId="{91452E1B-473D-4A36-A080-78EA119CDB8F}" destId="{729E10BC-1DFC-40A4-BA81-DDCCCC5B36CC}" srcOrd="28" destOrd="0" presId="urn:microsoft.com/office/officeart/2005/8/layout/default"/>
    <dgm:cxn modelId="{3D7ED1F2-3ACF-431B-851D-2FDF8EF63642}" type="presParOf" srcId="{91452E1B-473D-4A36-A080-78EA119CDB8F}" destId="{A9D26B72-8636-4D2A-B9EA-53669E9489AC}" srcOrd="29" destOrd="0" presId="urn:microsoft.com/office/officeart/2005/8/layout/default"/>
    <dgm:cxn modelId="{2FA14503-4DA7-436B-B8A0-944DD8F52E26}" type="presParOf" srcId="{91452E1B-473D-4A36-A080-78EA119CDB8F}" destId="{A7AEAC56-42BE-4BB7-AC8C-36BB33C8E7ED}" srcOrd="30" destOrd="0" presId="urn:microsoft.com/office/officeart/2005/8/layout/default"/>
  </dgm:cxnLst>
  <dgm:bg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FD806F-EC64-47E7-9581-DCDB87CFDDA8}" type="doc">
      <dgm:prSet loTypeId="urn:microsoft.com/office/officeart/2005/8/layout/bProcess4" loCatId="process" qsTypeId="urn:microsoft.com/office/officeart/2005/8/quickstyle/simple1#2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67670510-AE01-413E-850E-BC3136119A9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Число субъектов малого предпринимательства: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Убыль 2015г. /2012г.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– 32 ед.</a:t>
          </a:r>
        </a:p>
      </dgm:t>
    </dgm:pt>
    <dgm:pt modelId="{D49A1C70-6BB2-4C39-B5BE-F45DAA4D98C2}" type="parTrans" cxnId="{680864F4-46AF-4E0A-94AC-B7240EE4674E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99BD3CD5-9355-4693-8435-76C251A87F09}" type="sibTrans" cxnId="{680864F4-46AF-4E0A-94AC-B7240EE4674E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6147611B-C1C6-48CE-A597-F76A7083F7C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Доля занятых в малом предпринимательстве в численности экономически активного населения района: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Убыль 2015г. / 2012г.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– 5,1 проц. пункта </a:t>
          </a:r>
          <a:endParaRPr lang="ru-RU" sz="1400" dirty="0">
            <a:solidFill>
              <a:schemeClr val="accent6">
                <a:lumMod val="50000"/>
              </a:schemeClr>
            </a:solidFill>
          </a:endParaRPr>
        </a:p>
      </dgm:t>
    </dgm:pt>
    <dgm:pt modelId="{9419C9DB-F6EA-4492-8FCE-C9ACFE4FF763}" type="parTrans" cxnId="{A437F2A2-6EA2-4191-8C20-AAE50C0992A3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8C56B106-41C7-40EC-A3D5-9F04EAF1EE63}" type="sibTrans" cxnId="{A437F2A2-6EA2-4191-8C20-AAE50C0992A3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F3FC46C3-8F82-4528-8545-312A6268C01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Число семей, улучшивших  жилищные условия за счёт участия в программах: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молодые семьи – 7 семей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(план – 7 ежегодно),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граждане, проживающие в сельской местности – 4 семьи (план – 4 ежегодно).</a:t>
          </a:r>
          <a:endParaRPr lang="ru-RU" sz="1400" dirty="0">
            <a:solidFill>
              <a:schemeClr val="accent6">
                <a:lumMod val="50000"/>
              </a:schemeClr>
            </a:solidFill>
          </a:endParaRPr>
        </a:p>
      </dgm:t>
    </dgm:pt>
    <dgm:pt modelId="{66ECB66F-41EB-4F8C-815C-8EFFD9B95504}" type="parTrans" cxnId="{B78C9C86-4801-4539-B9B4-DF9C4645A525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85035821-A172-48B5-AE89-137AB684FCDC}" type="sibTrans" cxnId="{B78C9C86-4801-4539-B9B4-DF9C4645A525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C5B54ED6-E03C-4FC5-9945-B90490D7793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Расходы на содержание временно неиспользуемого имущества МО «Колпашевский район»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не снизились.</a:t>
          </a:r>
          <a:endParaRPr lang="ru-RU" sz="1400" dirty="0">
            <a:solidFill>
              <a:schemeClr val="accent6">
                <a:lumMod val="50000"/>
              </a:schemeClr>
            </a:solidFill>
          </a:endParaRPr>
        </a:p>
      </dgm:t>
    </dgm:pt>
    <dgm:pt modelId="{C9808388-3E9F-4353-95DF-1709D31E0C2F}" type="parTrans" cxnId="{ED7B6F8A-E0A2-49B8-B261-91A0CD9C43E9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5F548BB9-B16C-44EA-A7E0-DF3154EDD82E}" type="sibTrans" cxnId="{ED7B6F8A-E0A2-49B8-B261-91A0CD9C43E9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F445B17C-11B3-4DBD-BD93-0D7BB2867DB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Количество реализованных социальных проектов - 0</a:t>
          </a:r>
          <a:endParaRPr lang="ru-RU" sz="1400" dirty="0">
            <a:solidFill>
              <a:schemeClr val="bg1"/>
            </a:solidFill>
          </a:endParaRPr>
        </a:p>
      </dgm:t>
    </dgm:pt>
    <dgm:pt modelId="{F13C43E2-B321-48D4-95D4-DA5A7121E144}" type="parTrans" cxnId="{87BFE8A0-932B-4DAE-A92E-BD1331A3B409}">
      <dgm:prSet/>
      <dgm:spPr/>
      <dgm:t>
        <a:bodyPr/>
        <a:lstStyle/>
        <a:p>
          <a:endParaRPr lang="ru-RU"/>
        </a:p>
      </dgm:t>
    </dgm:pt>
    <dgm:pt modelId="{EA7A7669-F12B-40C6-89A2-CDF8821BB868}" type="sibTrans" cxnId="{87BFE8A0-932B-4DAE-A92E-BD1331A3B409}">
      <dgm:prSet/>
      <dgm:spPr/>
      <dgm:t>
        <a:bodyPr/>
        <a:lstStyle/>
        <a:p>
          <a:endParaRPr lang="ru-RU"/>
        </a:p>
      </dgm:t>
    </dgm:pt>
    <dgm:pt modelId="{91C0CB4D-7327-4A45-9B3D-25F2BE50739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Капитальный ремонт на автодороге «Томск-Каргала-Колпашево» протяженность 13 км – не выполнено.</a:t>
          </a:r>
          <a:endParaRPr lang="ru-RU" sz="1400" dirty="0">
            <a:solidFill>
              <a:schemeClr val="bg1"/>
            </a:solidFill>
          </a:endParaRPr>
        </a:p>
      </dgm:t>
    </dgm:pt>
    <dgm:pt modelId="{552AA94F-0661-4DC6-A676-35198FF81975}" type="parTrans" cxnId="{A261D45D-D094-4512-8915-A4902CFD2462}">
      <dgm:prSet/>
      <dgm:spPr/>
      <dgm:t>
        <a:bodyPr/>
        <a:lstStyle/>
        <a:p>
          <a:endParaRPr lang="ru-RU"/>
        </a:p>
      </dgm:t>
    </dgm:pt>
    <dgm:pt modelId="{1D46E595-ABFD-442E-AE57-F904DBF483C1}" type="sibTrans" cxnId="{A261D45D-D094-4512-8915-A4902CFD2462}">
      <dgm:prSet/>
      <dgm:spPr/>
      <dgm:t>
        <a:bodyPr/>
        <a:lstStyle/>
        <a:p>
          <a:endParaRPr lang="ru-RU"/>
        </a:p>
      </dgm:t>
    </dgm:pt>
    <dgm:pt modelId="{77637C2E-5BD7-4149-88FB-8BD561633BC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Количество домов, расселенных из опасной береговой оползневой зоны: 2013г.-1,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2014г.- 1;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2015г. – 3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(план -5 ежегодно).</a:t>
          </a:r>
          <a:endParaRPr lang="ru-RU" sz="1400" dirty="0">
            <a:solidFill>
              <a:schemeClr val="bg1"/>
            </a:solidFill>
          </a:endParaRPr>
        </a:p>
      </dgm:t>
    </dgm:pt>
    <dgm:pt modelId="{5F88B53E-FB3D-4CCF-BA73-F60169EBDE14}" type="parTrans" cxnId="{074A54CE-180E-467A-8C1B-C5A2AE275E0C}">
      <dgm:prSet/>
      <dgm:spPr/>
      <dgm:t>
        <a:bodyPr/>
        <a:lstStyle/>
        <a:p>
          <a:endParaRPr lang="ru-RU"/>
        </a:p>
      </dgm:t>
    </dgm:pt>
    <dgm:pt modelId="{AC766704-84C5-4402-9383-1F9912B1342B}" type="sibTrans" cxnId="{074A54CE-180E-467A-8C1B-C5A2AE275E0C}">
      <dgm:prSet/>
      <dgm:spPr/>
      <dgm:t>
        <a:bodyPr/>
        <a:lstStyle/>
        <a:p>
          <a:endParaRPr lang="ru-RU"/>
        </a:p>
      </dgm:t>
    </dgm:pt>
    <dgm:pt modelId="{B9924041-43A3-44F2-B44E-977CDF0C843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Объём производства продукции из местного сырья: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Темп роста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2015г. /2012г. – 95,8%.</a:t>
          </a:r>
        </a:p>
      </dgm:t>
    </dgm:pt>
    <dgm:pt modelId="{B7F7A8CD-4199-4279-AAAE-1F82EE8233B5}" type="parTrans" cxnId="{939A9B37-B54C-4443-A54E-76E9BFF665D1}">
      <dgm:prSet/>
      <dgm:spPr/>
      <dgm:t>
        <a:bodyPr/>
        <a:lstStyle/>
        <a:p>
          <a:endParaRPr lang="ru-RU"/>
        </a:p>
      </dgm:t>
    </dgm:pt>
    <dgm:pt modelId="{6504460F-98F8-4E5F-85F5-C94C461F876A}" type="sibTrans" cxnId="{939A9B37-B54C-4443-A54E-76E9BFF665D1}">
      <dgm:prSet/>
      <dgm:spPr/>
      <dgm:t>
        <a:bodyPr/>
        <a:lstStyle/>
        <a:p>
          <a:endParaRPr lang="ru-RU"/>
        </a:p>
      </dgm:t>
    </dgm:pt>
    <dgm:pt modelId="{B7E6D17A-C9AC-4B5A-B1F7-3B3B70E0DE1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</a:rPr>
            <a:t>Объём производства продукции животноводства в 2015 году сократился на 3,7% </a:t>
          </a:r>
        </a:p>
      </dgm:t>
    </dgm:pt>
    <dgm:pt modelId="{DEE5FFFE-B426-426F-9B8E-94ED5AF0626B}" type="parTrans" cxnId="{3DD66BFA-75A5-4E7B-8390-BF5363C6233D}">
      <dgm:prSet/>
      <dgm:spPr/>
      <dgm:t>
        <a:bodyPr/>
        <a:lstStyle/>
        <a:p>
          <a:endParaRPr lang="ru-RU"/>
        </a:p>
      </dgm:t>
    </dgm:pt>
    <dgm:pt modelId="{C37FD198-61F0-4CEE-9E11-5E7C391452DC}" type="sibTrans" cxnId="{3DD66BFA-75A5-4E7B-8390-BF5363C6233D}">
      <dgm:prSet/>
      <dgm:spPr/>
      <dgm:t>
        <a:bodyPr/>
        <a:lstStyle/>
        <a:p>
          <a:endParaRPr lang="ru-RU"/>
        </a:p>
      </dgm:t>
    </dgm:pt>
    <dgm:pt modelId="{B0F6ABDE-6608-416A-BF81-1D04051C041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Число посещений культурно-досуговых мероприятий на платной основе в 2015 году сократилось </a:t>
          </a:r>
          <a:r>
            <a:rPr lang="ru-RU" sz="1400" smtClean="0">
              <a:solidFill>
                <a:schemeClr val="accent6">
                  <a:lumMod val="50000"/>
                </a:schemeClr>
              </a:solidFill>
            </a:rPr>
            <a:t>до </a:t>
          </a:r>
          <a:r>
            <a:rPr lang="ru-RU" sz="1400" smtClean="0">
              <a:solidFill>
                <a:schemeClr val="accent6">
                  <a:lumMod val="50000"/>
                </a:schemeClr>
              </a:solidFill>
            </a:rPr>
            <a:t>32,8 </a:t>
          </a: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тыс. ед.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</a:rPr>
            <a:t>(план – 40 тыс. ед.)</a:t>
          </a:r>
          <a:endParaRPr lang="ru-RU" sz="1400" dirty="0">
            <a:solidFill>
              <a:schemeClr val="accent6">
                <a:lumMod val="50000"/>
              </a:schemeClr>
            </a:solidFill>
          </a:endParaRPr>
        </a:p>
      </dgm:t>
    </dgm:pt>
    <dgm:pt modelId="{15F0B899-D29A-4B60-8F6F-92D3A1F63FF5}" type="parTrans" cxnId="{24AC630D-1470-490B-BE2A-673C71F0F29E}">
      <dgm:prSet/>
      <dgm:spPr/>
      <dgm:t>
        <a:bodyPr/>
        <a:lstStyle/>
        <a:p>
          <a:endParaRPr lang="ru-RU"/>
        </a:p>
      </dgm:t>
    </dgm:pt>
    <dgm:pt modelId="{3BC02B75-607A-4B29-8BAB-520B41418C51}" type="sibTrans" cxnId="{24AC630D-1470-490B-BE2A-673C71F0F29E}">
      <dgm:prSet/>
      <dgm:spPr/>
      <dgm:t>
        <a:bodyPr/>
        <a:lstStyle/>
        <a:p>
          <a:endParaRPr lang="ru-RU"/>
        </a:p>
      </dgm:t>
    </dgm:pt>
    <dgm:pt modelId="{302C426A-F89C-423D-923A-906CE1478BEB}" type="pres">
      <dgm:prSet presAssocID="{40FD806F-EC64-47E7-9581-DCDB87CFDDA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E29A418-F494-4B5D-A3A3-9A63E13B8840}" type="pres">
      <dgm:prSet presAssocID="{67670510-AE01-413E-850E-BC3136119A96}" presName="compNode" presStyleCnt="0"/>
      <dgm:spPr/>
      <dgm:t>
        <a:bodyPr/>
        <a:lstStyle/>
        <a:p>
          <a:endParaRPr lang="ru-RU"/>
        </a:p>
      </dgm:t>
    </dgm:pt>
    <dgm:pt modelId="{E978E8A3-47FE-4D77-8A9E-714D4EA90DF1}" type="pres">
      <dgm:prSet presAssocID="{67670510-AE01-413E-850E-BC3136119A96}" presName="dummyConnPt" presStyleCnt="0"/>
      <dgm:spPr/>
      <dgm:t>
        <a:bodyPr/>
        <a:lstStyle/>
        <a:p>
          <a:endParaRPr lang="ru-RU"/>
        </a:p>
      </dgm:t>
    </dgm:pt>
    <dgm:pt modelId="{FBAD6D4A-4B8A-4FD9-B813-F5A12C31A956}" type="pres">
      <dgm:prSet presAssocID="{67670510-AE01-413E-850E-BC3136119A96}" presName="node" presStyleLbl="node1" presStyleIdx="0" presStyleCnt="10" custScaleX="409835" custScaleY="329697" custLinFactY="-55403" custLinFactNeighborX="-2264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BE76AE-96E7-4BE2-9774-63D32A29F180}" type="pres">
      <dgm:prSet presAssocID="{99BD3CD5-9355-4693-8435-76C251A87F09}" presName="sibTrans" presStyleLbl="bgSibTrans2D1" presStyleIdx="0" presStyleCnt="9"/>
      <dgm:spPr/>
      <dgm:t>
        <a:bodyPr/>
        <a:lstStyle/>
        <a:p>
          <a:endParaRPr lang="ru-RU"/>
        </a:p>
      </dgm:t>
    </dgm:pt>
    <dgm:pt modelId="{43A01F50-CFCF-4A37-A99A-E5AEC6C1A492}" type="pres">
      <dgm:prSet presAssocID="{B9924041-43A3-44F2-B44E-977CDF0C8432}" presName="compNode" presStyleCnt="0"/>
      <dgm:spPr/>
    </dgm:pt>
    <dgm:pt modelId="{266EA6F3-F787-4C84-8632-8A5C6150B6A5}" type="pres">
      <dgm:prSet presAssocID="{B9924041-43A3-44F2-B44E-977CDF0C8432}" presName="dummyConnPt" presStyleCnt="0"/>
      <dgm:spPr/>
    </dgm:pt>
    <dgm:pt modelId="{4B2FEB61-CD6C-40D1-AC3F-7A11D0579346}" type="pres">
      <dgm:prSet presAssocID="{B9924041-43A3-44F2-B44E-977CDF0C8432}" presName="node" presStyleLbl="node1" presStyleIdx="1" presStyleCnt="10" custScaleX="410268" custScaleY="303066" custLinFactY="-17678" custLinFactNeighborX="-102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7C351-054B-4B16-80D0-FC29CDCAD43E}" type="pres">
      <dgm:prSet presAssocID="{6504460F-98F8-4E5F-85F5-C94C461F876A}" presName="sibTrans" presStyleLbl="bgSibTrans2D1" presStyleIdx="1" presStyleCnt="9"/>
      <dgm:spPr/>
      <dgm:t>
        <a:bodyPr/>
        <a:lstStyle/>
        <a:p>
          <a:endParaRPr lang="ru-RU"/>
        </a:p>
      </dgm:t>
    </dgm:pt>
    <dgm:pt modelId="{D1C660D9-6A03-4C6B-8E91-2FD2EEE05A48}" type="pres">
      <dgm:prSet presAssocID="{B7E6D17A-C9AC-4B5A-B1F7-3B3B70E0DE1E}" presName="compNode" presStyleCnt="0"/>
      <dgm:spPr/>
    </dgm:pt>
    <dgm:pt modelId="{4FEBF99A-075B-42BA-B730-53203971749D}" type="pres">
      <dgm:prSet presAssocID="{B7E6D17A-C9AC-4B5A-B1F7-3B3B70E0DE1E}" presName="dummyConnPt" presStyleCnt="0"/>
      <dgm:spPr/>
    </dgm:pt>
    <dgm:pt modelId="{A96EC3FF-82DF-4745-8B52-A27EC1C05494}" type="pres">
      <dgm:prSet presAssocID="{B7E6D17A-C9AC-4B5A-B1F7-3B3B70E0DE1E}" presName="node" presStyleLbl="node1" presStyleIdx="2" presStyleCnt="10" custScaleX="371310" custScaleY="243737" custLinFactNeighborX="-20507" custLinFactNeighborY="-53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8AAABD-5A2D-4A60-93EE-D46E62D1CD5B}" type="pres">
      <dgm:prSet presAssocID="{C37FD198-61F0-4CEE-9E11-5E7C391452DC}" presName="sibTrans" presStyleLbl="bgSibTrans2D1" presStyleIdx="2" presStyleCnt="9"/>
      <dgm:spPr/>
      <dgm:t>
        <a:bodyPr/>
        <a:lstStyle/>
        <a:p>
          <a:endParaRPr lang="ru-RU"/>
        </a:p>
      </dgm:t>
    </dgm:pt>
    <dgm:pt modelId="{3F283BFC-2ED2-451B-94A9-45E0D9627B6F}" type="pres">
      <dgm:prSet presAssocID="{6147611B-C1C6-48CE-A597-F76A7083F7CA}" presName="compNode" presStyleCnt="0"/>
      <dgm:spPr/>
      <dgm:t>
        <a:bodyPr/>
        <a:lstStyle/>
        <a:p>
          <a:endParaRPr lang="ru-RU"/>
        </a:p>
      </dgm:t>
    </dgm:pt>
    <dgm:pt modelId="{0C1B7EEB-999D-4716-BDA8-37DA232A4C1C}" type="pres">
      <dgm:prSet presAssocID="{6147611B-C1C6-48CE-A597-F76A7083F7CA}" presName="dummyConnPt" presStyleCnt="0"/>
      <dgm:spPr/>
      <dgm:t>
        <a:bodyPr/>
        <a:lstStyle/>
        <a:p>
          <a:endParaRPr lang="ru-RU"/>
        </a:p>
      </dgm:t>
    </dgm:pt>
    <dgm:pt modelId="{72F4FB00-38C1-46FF-83A4-EAB40A29041F}" type="pres">
      <dgm:prSet presAssocID="{6147611B-C1C6-48CE-A597-F76A7083F7CA}" presName="node" presStyleLbl="node1" presStyleIdx="3" presStyleCnt="10" custScaleX="422492" custScaleY="354752" custLinFactNeighborX="-16316" custLinFactNeighborY="-228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757A58-C6D6-45A7-8FAF-8400B1BA17C2}" type="pres">
      <dgm:prSet presAssocID="{8C56B106-41C7-40EC-A3D5-9F04EAF1EE63}" presName="sibTrans" presStyleLbl="bgSibTrans2D1" presStyleIdx="3" presStyleCnt="9"/>
      <dgm:spPr/>
      <dgm:t>
        <a:bodyPr/>
        <a:lstStyle/>
        <a:p>
          <a:endParaRPr lang="ru-RU"/>
        </a:p>
      </dgm:t>
    </dgm:pt>
    <dgm:pt modelId="{D276CA38-4E3E-4445-A08C-6C7C532240DE}" type="pres">
      <dgm:prSet presAssocID="{F3FC46C3-8F82-4528-8545-312A6268C01A}" presName="compNode" presStyleCnt="0"/>
      <dgm:spPr/>
      <dgm:t>
        <a:bodyPr/>
        <a:lstStyle/>
        <a:p>
          <a:endParaRPr lang="ru-RU"/>
        </a:p>
      </dgm:t>
    </dgm:pt>
    <dgm:pt modelId="{35E0C597-3839-4227-9D70-21B4D8AA62AF}" type="pres">
      <dgm:prSet presAssocID="{F3FC46C3-8F82-4528-8545-312A6268C01A}" presName="dummyConnPt" presStyleCnt="0"/>
      <dgm:spPr/>
      <dgm:t>
        <a:bodyPr/>
        <a:lstStyle/>
        <a:p>
          <a:endParaRPr lang="ru-RU"/>
        </a:p>
      </dgm:t>
    </dgm:pt>
    <dgm:pt modelId="{8262442C-786E-4A9E-9B64-7F1C40A5BAC8}" type="pres">
      <dgm:prSet presAssocID="{F3FC46C3-8F82-4528-8545-312A6268C01A}" presName="node" presStyleLbl="node1" presStyleIdx="4" presStyleCnt="10" custScaleX="457554" custScaleY="452309" custLinFactNeighborX="-6305" custLinFactNeighborY="-34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433EA-A65A-4AD6-BE8B-B9AB904007D0}" type="pres">
      <dgm:prSet presAssocID="{85035821-A172-48B5-AE89-137AB684FCDC}" presName="sibTrans" presStyleLbl="bgSibTrans2D1" presStyleIdx="4" presStyleCnt="9"/>
      <dgm:spPr/>
      <dgm:t>
        <a:bodyPr/>
        <a:lstStyle/>
        <a:p>
          <a:endParaRPr lang="ru-RU"/>
        </a:p>
      </dgm:t>
    </dgm:pt>
    <dgm:pt modelId="{E0DE5AB4-31C8-46B4-A51F-C73872DAD672}" type="pres">
      <dgm:prSet presAssocID="{B0F6ABDE-6608-416A-BF81-1D04051C0410}" presName="compNode" presStyleCnt="0"/>
      <dgm:spPr/>
    </dgm:pt>
    <dgm:pt modelId="{D839FC3E-8263-48D9-A560-ACF48E685383}" type="pres">
      <dgm:prSet presAssocID="{B0F6ABDE-6608-416A-BF81-1D04051C0410}" presName="dummyConnPt" presStyleCnt="0"/>
      <dgm:spPr/>
    </dgm:pt>
    <dgm:pt modelId="{757B3476-5C82-4BA5-BEFD-97F879A26E80}" type="pres">
      <dgm:prSet presAssocID="{B0F6ABDE-6608-416A-BF81-1D04051C0410}" presName="node" presStyleLbl="node1" presStyleIdx="5" presStyleCnt="10" custScaleX="399612" custScaleY="569315" custLinFactY="-68790" custLinFactNeighborX="-1355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70DCA-386F-4DEE-A576-5A5C2BAE7BBC}" type="pres">
      <dgm:prSet presAssocID="{3BC02B75-607A-4B29-8BAB-520B41418C51}" presName="sibTrans" presStyleLbl="bgSibTrans2D1" presStyleIdx="5" presStyleCnt="9"/>
      <dgm:spPr/>
      <dgm:t>
        <a:bodyPr/>
        <a:lstStyle/>
        <a:p>
          <a:endParaRPr lang="ru-RU"/>
        </a:p>
      </dgm:t>
    </dgm:pt>
    <dgm:pt modelId="{EEDCE152-F61A-46D3-99BA-95E42C41A793}" type="pres">
      <dgm:prSet presAssocID="{C5B54ED6-E03C-4FC5-9945-B90490D77931}" presName="compNode" presStyleCnt="0"/>
      <dgm:spPr/>
      <dgm:t>
        <a:bodyPr/>
        <a:lstStyle/>
        <a:p>
          <a:endParaRPr lang="ru-RU"/>
        </a:p>
      </dgm:t>
    </dgm:pt>
    <dgm:pt modelId="{565FC980-75E8-466B-917D-C668BF94BCC7}" type="pres">
      <dgm:prSet presAssocID="{C5B54ED6-E03C-4FC5-9945-B90490D77931}" presName="dummyConnPt" presStyleCnt="0"/>
      <dgm:spPr/>
      <dgm:t>
        <a:bodyPr/>
        <a:lstStyle/>
        <a:p>
          <a:endParaRPr lang="ru-RU"/>
        </a:p>
      </dgm:t>
    </dgm:pt>
    <dgm:pt modelId="{D89370F2-71A8-46E1-A5F6-F3B1736A703E}" type="pres">
      <dgm:prSet presAssocID="{C5B54ED6-E03C-4FC5-9945-B90490D77931}" presName="node" presStyleLbl="node1" presStyleIdx="6" presStyleCnt="10" custScaleX="460491" custScaleY="217531" custLinFactX="200000" custLinFactY="-72500" custLinFactNeighborX="20112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D3B33E-D4F8-4CE8-8D83-0CAC84CA6A34}" type="pres">
      <dgm:prSet presAssocID="{5F548BB9-B16C-44EA-A7E0-DF3154EDD82E}" presName="sibTrans" presStyleLbl="bgSibTrans2D1" presStyleIdx="6" presStyleCnt="9"/>
      <dgm:spPr/>
      <dgm:t>
        <a:bodyPr/>
        <a:lstStyle/>
        <a:p>
          <a:endParaRPr lang="ru-RU"/>
        </a:p>
      </dgm:t>
    </dgm:pt>
    <dgm:pt modelId="{E7228B47-34A1-48CA-8ACB-87C89D2C3015}" type="pres">
      <dgm:prSet presAssocID="{F445B17C-11B3-4DBD-BD93-0D7BB2867DBC}" presName="compNode" presStyleCnt="0"/>
      <dgm:spPr/>
    </dgm:pt>
    <dgm:pt modelId="{DE4EEB8D-F422-4C98-ABB0-0429F5CB205A}" type="pres">
      <dgm:prSet presAssocID="{F445B17C-11B3-4DBD-BD93-0D7BB2867DBC}" presName="dummyConnPt" presStyleCnt="0"/>
      <dgm:spPr/>
    </dgm:pt>
    <dgm:pt modelId="{62C3461A-624C-44CE-95F9-F645A3D08FA4}" type="pres">
      <dgm:prSet presAssocID="{F445B17C-11B3-4DBD-BD93-0D7BB2867DBC}" presName="node" presStyleLbl="node1" presStyleIdx="7" presStyleCnt="10" custScaleX="331538" custScaleY="200003" custLinFactX="200000" custLinFactY="198742" custLinFactNeighborX="212060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BA714-C9B7-41FB-B8E8-09E467365B27}" type="pres">
      <dgm:prSet presAssocID="{EA7A7669-F12B-40C6-89A2-CDF8821BB868}" presName="sibTrans" presStyleLbl="bgSibTrans2D1" presStyleIdx="7" presStyleCnt="9"/>
      <dgm:spPr/>
      <dgm:t>
        <a:bodyPr/>
        <a:lstStyle/>
        <a:p>
          <a:endParaRPr lang="ru-RU"/>
        </a:p>
      </dgm:t>
    </dgm:pt>
    <dgm:pt modelId="{E12ED93C-515E-4441-A9AC-9FBB0AC5A4C7}" type="pres">
      <dgm:prSet presAssocID="{91C0CB4D-7327-4A45-9B3D-25F2BE50739C}" presName="compNode" presStyleCnt="0"/>
      <dgm:spPr/>
    </dgm:pt>
    <dgm:pt modelId="{822B92B9-D50C-4FAA-9A68-4A2A29D2ED63}" type="pres">
      <dgm:prSet presAssocID="{91C0CB4D-7327-4A45-9B3D-25F2BE50739C}" presName="dummyConnPt" presStyleCnt="0"/>
      <dgm:spPr/>
    </dgm:pt>
    <dgm:pt modelId="{4BD4B084-0735-4238-A593-D10DC0C133D6}" type="pres">
      <dgm:prSet presAssocID="{91C0CB4D-7327-4A45-9B3D-25F2BE50739C}" presName="node" presStyleLbl="node1" presStyleIdx="8" presStyleCnt="10" custScaleX="345484" custScaleY="208211" custLinFactY="300000" custLinFactNeighborX="-6451" custLinFactNeighborY="394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EA9F9-CACC-4E95-AF44-5EAB01E87102}" type="pres">
      <dgm:prSet presAssocID="{1D46E595-ABFD-442E-AE57-F904DBF483C1}" presName="sibTrans" presStyleLbl="bgSibTrans2D1" presStyleIdx="8" presStyleCnt="9"/>
      <dgm:spPr/>
      <dgm:t>
        <a:bodyPr/>
        <a:lstStyle/>
        <a:p>
          <a:endParaRPr lang="ru-RU"/>
        </a:p>
      </dgm:t>
    </dgm:pt>
    <dgm:pt modelId="{212EF158-6D7A-4665-8B36-2E5D60E9FA14}" type="pres">
      <dgm:prSet presAssocID="{77637C2E-5BD7-4149-88FB-8BD561633BC1}" presName="compNode" presStyleCnt="0"/>
      <dgm:spPr/>
    </dgm:pt>
    <dgm:pt modelId="{B98AA21E-9873-49B0-9F6A-048E5DBF0D79}" type="pres">
      <dgm:prSet presAssocID="{77637C2E-5BD7-4149-88FB-8BD561633BC1}" presName="dummyConnPt" presStyleCnt="0"/>
      <dgm:spPr/>
    </dgm:pt>
    <dgm:pt modelId="{ADD14FFB-340F-43B9-AE27-9106B4EA7F33}" type="pres">
      <dgm:prSet presAssocID="{77637C2E-5BD7-4149-88FB-8BD561633BC1}" presName="node" presStyleLbl="node1" presStyleIdx="9" presStyleCnt="10" custScaleX="326610" custScaleY="447718" custLinFactY="364673" custLinFactNeighborX="-5185" custLinFactNeighborY="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085765-A2DB-48D3-B6F5-46A15E2BC1F2}" type="presOf" srcId="{99BD3CD5-9355-4693-8435-76C251A87F09}" destId="{5CBE76AE-96E7-4BE2-9774-63D32A29F180}" srcOrd="0" destOrd="0" presId="urn:microsoft.com/office/officeart/2005/8/layout/bProcess4"/>
    <dgm:cxn modelId="{36880642-C571-4E38-B614-B084500CD9B7}" type="presOf" srcId="{B7E6D17A-C9AC-4B5A-B1F7-3B3B70E0DE1E}" destId="{A96EC3FF-82DF-4745-8B52-A27EC1C05494}" srcOrd="0" destOrd="0" presId="urn:microsoft.com/office/officeart/2005/8/layout/bProcess4"/>
    <dgm:cxn modelId="{CDF9EA75-CCB3-475F-837E-622616530771}" type="presOf" srcId="{EA7A7669-F12B-40C6-89A2-CDF8821BB868}" destId="{88CBA714-C9B7-41FB-B8E8-09E467365B27}" srcOrd="0" destOrd="0" presId="urn:microsoft.com/office/officeart/2005/8/layout/bProcess4"/>
    <dgm:cxn modelId="{680864F4-46AF-4E0A-94AC-B7240EE4674E}" srcId="{40FD806F-EC64-47E7-9581-DCDB87CFDDA8}" destId="{67670510-AE01-413E-850E-BC3136119A96}" srcOrd="0" destOrd="0" parTransId="{D49A1C70-6BB2-4C39-B5BE-F45DAA4D98C2}" sibTransId="{99BD3CD5-9355-4693-8435-76C251A87F09}"/>
    <dgm:cxn modelId="{7F8D6560-A2A7-480E-B45F-EE3AB802EFBB}" type="presOf" srcId="{1D46E595-ABFD-442E-AE57-F904DBF483C1}" destId="{BDBEA9F9-CACC-4E95-AF44-5EAB01E87102}" srcOrd="0" destOrd="0" presId="urn:microsoft.com/office/officeart/2005/8/layout/bProcess4"/>
    <dgm:cxn modelId="{214C24FF-CEC1-42D5-B78E-F8D38F42C6CA}" type="presOf" srcId="{C37FD198-61F0-4CEE-9E11-5E7C391452DC}" destId="{C28AAABD-5A2D-4A60-93EE-D46E62D1CD5B}" srcOrd="0" destOrd="0" presId="urn:microsoft.com/office/officeart/2005/8/layout/bProcess4"/>
    <dgm:cxn modelId="{870662B4-2BF4-445E-AC2F-80866B87DC59}" type="presOf" srcId="{5F548BB9-B16C-44EA-A7E0-DF3154EDD82E}" destId="{84D3B33E-D4F8-4CE8-8D83-0CAC84CA6A34}" srcOrd="0" destOrd="0" presId="urn:microsoft.com/office/officeart/2005/8/layout/bProcess4"/>
    <dgm:cxn modelId="{B8DC2E2D-F070-4486-BE8B-30DFEA89BC05}" type="presOf" srcId="{85035821-A172-48B5-AE89-137AB684FCDC}" destId="{84A433EA-A65A-4AD6-BE8B-B9AB904007D0}" srcOrd="0" destOrd="0" presId="urn:microsoft.com/office/officeart/2005/8/layout/bProcess4"/>
    <dgm:cxn modelId="{43669B4C-9AD2-4DD4-B34F-4D3F05ACDF09}" type="presOf" srcId="{B9924041-43A3-44F2-B44E-977CDF0C8432}" destId="{4B2FEB61-CD6C-40D1-AC3F-7A11D0579346}" srcOrd="0" destOrd="0" presId="urn:microsoft.com/office/officeart/2005/8/layout/bProcess4"/>
    <dgm:cxn modelId="{4A708DE3-17ED-4C49-AAEC-F9AC3E5273F7}" type="presOf" srcId="{8C56B106-41C7-40EC-A3D5-9F04EAF1EE63}" destId="{F1757A58-C6D6-45A7-8FAF-8400B1BA17C2}" srcOrd="0" destOrd="0" presId="urn:microsoft.com/office/officeart/2005/8/layout/bProcess4"/>
    <dgm:cxn modelId="{DA08B5EF-EAEA-4DD2-8142-D9F4EE5356FA}" type="presOf" srcId="{F3FC46C3-8F82-4528-8545-312A6268C01A}" destId="{8262442C-786E-4A9E-9B64-7F1C40A5BAC8}" srcOrd="0" destOrd="0" presId="urn:microsoft.com/office/officeart/2005/8/layout/bProcess4"/>
    <dgm:cxn modelId="{C19B6B84-0525-4C00-8396-F1066FC17849}" type="presOf" srcId="{F445B17C-11B3-4DBD-BD93-0D7BB2867DBC}" destId="{62C3461A-624C-44CE-95F9-F645A3D08FA4}" srcOrd="0" destOrd="0" presId="urn:microsoft.com/office/officeart/2005/8/layout/bProcess4"/>
    <dgm:cxn modelId="{ED7B6F8A-E0A2-49B8-B261-91A0CD9C43E9}" srcId="{40FD806F-EC64-47E7-9581-DCDB87CFDDA8}" destId="{C5B54ED6-E03C-4FC5-9945-B90490D77931}" srcOrd="6" destOrd="0" parTransId="{C9808388-3E9F-4353-95DF-1709D31E0C2F}" sibTransId="{5F548BB9-B16C-44EA-A7E0-DF3154EDD82E}"/>
    <dgm:cxn modelId="{A437F2A2-6EA2-4191-8C20-AAE50C0992A3}" srcId="{40FD806F-EC64-47E7-9581-DCDB87CFDDA8}" destId="{6147611B-C1C6-48CE-A597-F76A7083F7CA}" srcOrd="3" destOrd="0" parTransId="{9419C9DB-F6EA-4492-8FCE-C9ACFE4FF763}" sibTransId="{8C56B106-41C7-40EC-A3D5-9F04EAF1EE63}"/>
    <dgm:cxn modelId="{B78C9C86-4801-4539-B9B4-DF9C4645A525}" srcId="{40FD806F-EC64-47E7-9581-DCDB87CFDDA8}" destId="{F3FC46C3-8F82-4528-8545-312A6268C01A}" srcOrd="4" destOrd="0" parTransId="{66ECB66F-41EB-4F8C-815C-8EFFD9B95504}" sibTransId="{85035821-A172-48B5-AE89-137AB684FCDC}"/>
    <dgm:cxn modelId="{24AC630D-1470-490B-BE2A-673C71F0F29E}" srcId="{40FD806F-EC64-47E7-9581-DCDB87CFDDA8}" destId="{B0F6ABDE-6608-416A-BF81-1D04051C0410}" srcOrd="5" destOrd="0" parTransId="{15F0B899-D29A-4B60-8F6F-92D3A1F63FF5}" sibTransId="{3BC02B75-607A-4B29-8BAB-520B41418C51}"/>
    <dgm:cxn modelId="{D69A2E3E-B2F3-4BB9-A015-665D0E97A236}" type="presOf" srcId="{77637C2E-5BD7-4149-88FB-8BD561633BC1}" destId="{ADD14FFB-340F-43B9-AE27-9106B4EA7F33}" srcOrd="0" destOrd="0" presId="urn:microsoft.com/office/officeart/2005/8/layout/bProcess4"/>
    <dgm:cxn modelId="{939A9B37-B54C-4443-A54E-76E9BFF665D1}" srcId="{40FD806F-EC64-47E7-9581-DCDB87CFDDA8}" destId="{B9924041-43A3-44F2-B44E-977CDF0C8432}" srcOrd="1" destOrd="0" parTransId="{B7F7A8CD-4199-4279-AAAE-1F82EE8233B5}" sibTransId="{6504460F-98F8-4E5F-85F5-C94C461F876A}"/>
    <dgm:cxn modelId="{1B54E3ED-ABAA-4196-90CE-5143AB85902B}" type="presOf" srcId="{3BC02B75-607A-4B29-8BAB-520B41418C51}" destId="{22070DCA-386F-4DEE-A576-5A5C2BAE7BBC}" srcOrd="0" destOrd="0" presId="urn:microsoft.com/office/officeart/2005/8/layout/bProcess4"/>
    <dgm:cxn modelId="{87BFE8A0-932B-4DAE-A92E-BD1331A3B409}" srcId="{40FD806F-EC64-47E7-9581-DCDB87CFDDA8}" destId="{F445B17C-11B3-4DBD-BD93-0D7BB2867DBC}" srcOrd="7" destOrd="0" parTransId="{F13C43E2-B321-48D4-95D4-DA5A7121E144}" sibTransId="{EA7A7669-F12B-40C6-89A2-CDF8821BB868}"/>
    <dgm:cxn modelId="{A48CFC21-56EE-46BD-99D1-3B328389CBD8}" type="presOf" srcId="{C5B54ED6-E03C-4FC5-9945-B90490D77931}" destId="{D89370F2-71A8-46E1-A5F6-F3B1736A703E}" srcOrd="0" destOrd="0" presId="urn:microsoft.com/office/officeart/2005/8/layout/bProcess4"/>
    <dgm:cxn modelId="{A261D45D-D094-4512-8915-A4902CFD2462}" srcId="{40FD806F-EC64-47E7-9581-DCDB87CFDDA8}" destId="{91C0CB4D-7327-4A45-9B3D-25F2BE50739C}" srcOrd="8" destOrd="0" parTransId="{552AA94F-0661-4DC6-A676-35198FF81975}" sibTransId="{1D46E595-ABFD-442E-AE57-F904DBF483C1}"/>
    <dgm:cxn modelId="{074A54CE-180E-467A-8C1B-C5A2AE275E0C}" srcId="{40FD806F-EC64-47E7-9581-DCDB87CFDDA8}" destId="{77637C2E-5BD7-4149-88FB-8BD561633BC1}" srcOrd="9" destOrd="0" parTransId="{5F88B53E-FB3D-4CCF-BA73-F60169EBDE14}" sibTransId="{AC766704-84C5-4402-9383-1F9912B1342B}"/>
    <dgm:cxn modelId="{D3CA740E-8BE7-44DE-965F-108B1AB27BFE}" type="presOf" srcId="{B0F6ABDE-6608-416A-BF81-1D04051C0410}" destId="{757B3476-5C82-4BA5-BEFD-97F879A26E80}" srcOrd="0" destOrd="0" presId="urn:microsoft.com/office/officeart/2005/8/layout/bProcess4"/>
    <dgm:cxn modelId="{891F17E6-0D26-438D-9DDF-A22B47F4E48F}" type="presOf" srcId="{40FD806F-EC64-47E7-9581-DCDB87CFDDA8}" destId="{302C426A-F89C-423D-923A-906CE1478BEB}" srcOrd="0" destOrd="0" presId="urn:microsoft.com/office/officeart/2005/8/layout/bProcess4"/>
    <dgm:cxn modelId="{E9FCA597-27BA-4C2B-901E-409A27DC797A}" type="presOf" srcId="{67670510-AE01-413E-850E-BC3136119A96}" destId="{FBAD6D4A-4B8A-4FD9-B813-F5A12C31A956}" srcOrd="0" destOrd="0" presId="urn:microsoft.com/office/officeart/2005/8/layout/bProcess4"/>
    <dgm:cxn modelId="{008443CC-F1BA-4386-9A0E-24142BAF3481}" type="presOf" srcId="{6504460F-98F8-4E5F-85F5-C94C461F876A}" destId="{C207C351-054B-4B16-80D0-FC29CDCAD43E}" srcOrd="0" destOrd="0" presId="urn:microsoft.com/office/officeart/2005/8/layout/bProcess4"/>
    <dgm:cxn modelId="{AB537806-95D1-4A3A-BD99-A968CDC9EFA6}" type="presOf" srcId="{91C0CB4D-7327-4A45-9B3D-25F2BE50739C}" destId="{4BD4B084-0735-4238-A593-D10DC0C133D6}" srcOrd="0" destOrd="0" presId="urn:microsoft.com/office/officeart/2005/8/layout/bProcess4"/>
    <dgm:cxn modelId="{F91AA6BB-B914-416D-8F4A-D515F7C1F811}" type="presOf" srcId="{6147611B-C1C6-48CE-A597-F76A7083F7CA}" destId="{72F4FB00-38C1-46FF-83A4-EAB40A29041F}" srcOrd="0" destOrd="0" presId="urn:microsoft.com/office/officeart/2005/8/layout/bProcess4"/>
    <dgm:cxn modelId="{3DD66BFA-75A5-4E7B-8390-BF5363C6233D}" srcId="{40FD806F-EC64-47E7-9581-DCDB87CFDDA8}" destId="{B7E6D17A-C9AC-4B5A-B1F7-3B3B70E0DE1E}" srcOrd="2" destOrd="0" parTransId="{DEE5FFFE-B426-426F-9B8E-94ED5AF0626B}" sibTransId="{C37FD198-61F0-4CEE-9E11-5E7C391452DC}"/>
    <dgm:cxn modelId="{D15CCE7E-8F66-448D-96B9-9352BC425CF4}" type="presParOf" srcId="{302C426A-F89C-423D-923A-906CE1478BEB}" destId="{7E29A418-F494-4B5D-A3A3-9A63E13B8840}" srcOrd="0" destOrd="0" presId="urn:microsoft.com/office/officeart/2005/8/layout/bProcess4"/>
    <dgm:cxn modelId="{30073C28-E634-401F-8A6A-947EBC27D7BD}" type="presParOf" srcId="{7E29A418-F494-4B5D-A3A3-9A63E13B8840}" destId="{E978E8A3-47FE-4D77-8A9E-714D4EA90DF1}" srcOrd="0" destOrd="0" presId="urn:microsoft.com/office/officeart/2005/8/layout/bProcess4"/>
    <dgm:cxn modelId="{24647BE4-1137-4768-8053-D2EFA47E257C}" type="presParOf" srcId="{7E29A418-F494-4B5D-A3A3-9A63E13B8840}" destId="{FBAD6D4A-4B8A-4FD9-B813-F5A12C31A956}" srcOrd="1" destOrd="0" presId="urn:microsoft.com/office/officeart/2005/8/layout/bProcess4"/>
    <dgm:cxn modelId="{F23869F5-AFFE-4505-B1CB-E1A37085B7CF}" type="presParOf" srcId="{302C426A-F89C-423D-923A-906CE1478BEB}" destId="{5CBE76AE-96E7-4BE2-9774-63D32A29F180}" srcOrd="1" destOrd="0" presId="urn:microsoft.com/office/officeart/2005/8/layout/bProcess4"/>
    <dgm:cxn modelId="{45B8182E-7691-4D8E-B4CE-C4D0C9BA8376}" type="presParOf" srcId="{302C426A-F89C-423D-923A-906CE1478BEB}" destId="{43A01F50-CFCF-4A37-A99A-E5AEC6C1A492}" srcOrd="2" destOrd="0" presId="urn:microsoft.com/office/officeart/2005/8/layout/bProcess4"/>
    <dgm:cxn modelId="{056B6AD8-F9A3-4F68-B185-175AAC3D26CF}" type="presParOf" srcId="{43A01F50-CFCF-4A37-A99A-E5AEC6C1A492}" destId="{266EA6F3-F787-4C84-8632-8A5C6150B6A5}" srcOrd="0" destOrd="0" presId="urn:microsoft.com/office/officeart/2005/8/layout/bProcess4"/>
    <dgm:cxn modelId="{CBCF963F-8281-460B-9BB2-8035BF456D4A}" type="presParOf" srcId="{43A01F50-CFCF-4A37-A99A-E5AEC6C1A492}" destId="{4B2FEB61-CD6C-40D1-AC3F-7A11D0579346}" srcOrd="1" destOrd="0" presId="urn:microsoft.com/office/officeart/2005/8/layout/bProcess4"/>
    <dgm:cxn modelId="{9B5E8E21-A19E-48C3-8992-72E7781A8236}" type="presParOf" srcId="{302C426A-F89C-423D-923A-906CE1478BEB}" destId="{C207C351-054B-4B16-80D0-FC29CDCAD43E}" srcOrd="3" destOrd="0" presId="urn:microsoft.com/office/officeart/2005/8/layout/bProcess4"/>
    <dgm:cxn modelId="{B048F7F0-9C96-4521-B106-493AEB148E3F}" type="presParOf" srcId="{302C426A-F89C-423D-923A-906CE1478BEB}" destId="{D1C660D9-6A03-4C6B-8E91-2FD2EEE05A48}" srcOrd="4" destOrd="0" presId="urn:microsoft.com/office/officeart/2005/8/layout/bProcess4"/>
    <dgm:cxn modelId="{1AE94C08-91DB-4EED-8B7F-AB601545EA5A}" type="presParOf" srcId="{D1C660D9-6A03-4C6B-8E91-2FD2EEE05A48}" destId="{4FEBF99A-075B-42BA-B730-53203971749D}" srcOrd="0" destOrd="0" presId="urn:microsoft.com/office/officeart/2005/8/layout/bProcess4"/>
    <dgm:cxn modelId="{8F050C9D-2AA9-43CE-BBEA-F95C513ECCBA}" type="presParOf" srcId="{D1C660D9-6A03-4C6B-8E91-2FD2EEE05A48}" destId="{A96EC3FF-82DF-4745-8B52-A27EC1C05494}" srcOrd="1" destOrd="0" presId="urn:microsoft.com/office/officeart/2005/8/layout/bProcess4"/>
    <dgm:cxn modelId="{4A2888A7-3F0F-49F6-AA91-23D6091819CF}" type="presParOf" srcId="{302C426A-F89C-423D-923A-906CE1478BEB}" destId="{C28AAABD-5A2D-4A60-93EE-D46E62D1CD5B}" srcOrd="5" destOrd="0" presId="urn:microsoft.com/office/officeart/2005/8/layout/bProcess4"/>
    <dgm:cxn modelId="{DDC6E624-EEAE-42C7-B78D-48A553F572E6}" type="presParOf" srcId="{302C426A-F89C-423D-923A-906CE1478BEB}" destId="{3F283BFC-2ED2-451B-94A9-45E0D9627B6F}" srcOrd="6" destOrd="0" presId="urn:microsoft.com/office/officeart/2005/8/layout/bProcess4"/>
    <dgm:cxn modelId="{582BCAF5-F466-463D-94DC-C287636AC82E}" type="presParOf" srcId="{3F283BFC-2ED2-451B-94A9-45E0D9627B6F}" destId="{0C1B7EEB-999D-4716-BDA8-37DA232A4C1C}" srcOrd="0" destOrd="0" presId="urn:microsoft.com/office/officeart/2005/8/layout/bProcess4"/>
    <dgm:cxn modelId="{4AD75D86-168B-446E-A1A5-56EBB1C3CEB1}" type="presParOf" srcId="{3F283BFC-2ED2-451B-94A9-45E0D9627B6F}" destId="{72F4FB00-38C1-46FF-83A4-EAB40A29041F}" srcOrd="1" destOrd="0" presId="urn:microsoft.com/office/officeart/2005/8/layout/bProcess4"/>
    <dgm:cxn modelId="{A67D695D-A8D4-40F2-8A4D-53A6BE22FB3D}" type="presParOf" srcId="{302C426A-F89C-423D-923A-906CE1478BEB}" destId="{F1757A58-C6D6-45A7-8FAF-8400B1BA17C2}" srcOrd="7" destOrd="0" presId="urn:microsoft.com/office/officeart/2005/8/layout/bProcess4"/>
    <dgm:cxn modelId="{92F6A1A2-0BCE-4D1D-A341-EF1513CF43CF}" type="presParOf" srcId="{302C426A-F89C-423D-923A-906CE1478BEB}" destId="{D276CA38-4E3E-4445-A08C-6C7C532240DE}" srcOrd="8" destOrd="0" presId="urn:microsoft.com/office/officeart/2005/8/layout/bProcess4"/>
    <dgm:cxn modelId="{7F1E76EC-CBEE-48DC-A2E4-79AB9951B349}" type="presParOf" srcId="{D276CA38-4E3E-4445-A08C-6C7C532240DE}" destId="{35E0C597-3839-4227-9D70-21B4D8AA62AF}" srcOrd="0" destOrd="0" presId="urn:microsoft.com/office/officeart/2005/8/layout/bProcess4"/>
    <dgm:cxn modelId="{40FC1616-30DE-4AC6-BCF0-4A25E706400D}" type="presParOf" srcId="{D276CA38-4E3E-4445-A08C-6C7C532240DE}" destId="{8262442C-786E-4A9E-9B64-7F1C40A5BAC8}" srcOrd="1" destOrd="0" presId="urn:microsoft.com/office/officeart/2005/8/layout/bProcess4"/>
    <dgm:cxn modelId="{541806C1-206F-4F09-B796-200A0CA23921}" type="presParOf" srcId="{302C426A-F89C-423D-923A-906CE1478BEB}" destId="{84A433EA-A65A-4AD6-BE8B-B9AB904007D0}" srcOrd="9" destOrd="0" presId="urn:microsoft.com/office/officeart/2005/8/layout/bProcess4"/>
    <dgm:cxn modelId="{E18ABEF1-BD8F-4E2D-B492-D755A395FA3F}" type="presParOf" srcId="{302C426A-F89C-423D-923A-906CE1478BEB}" destId="{E0DE5AB4-31C8-46B4-A51F-C73872DAD672}" srcOrd="10" destOrd="0" presId="urn:microsoft.com/office/officeart/2005/8/layout/bProcess4"/>
    <dgm:cxn modelId="{96919C7B-305C-4683-A98E-2AA3FF8BA1FF}" type="presParOf" srcId="{E0DE5AB4-31C8-46B4-A51F-C73872DAD672}" destId="{D839FC3E-8263-48D9-A560-ACF48E685383}" srcOrd="0" destOrd="0" presId="urn:microsoft.com/office/officeart/2005/8/layout/bProcess4"/>
    <dgm:cxn modelId="{058408B8-021C-47F5-9A5D-58C1930C6F0F}" type="presParOf" srcId="{E0DE5AB4-31C8-46B4-A51F-C73872DAD672}" destId="{757B3476-5C82-4BA5-BEFD-97F879A26E80}" srcOrd="1" destOrd="0" presId="urn:microsoft.com/office/officeart/2005/8/layout/bProcess4"/>
    <dgm:cxn modelId="{F9DFAAEE-75A3-4AF5-8A3B-DEC7C9691A4D}" type="presParOf" srcId="{302C426A-F89C-423D-923A-906CE1478BEB}" destId="{22070DCA-386F-4DEE-A576-5A5C2BAE7BBC}" srcOrd="11" destOrd="0" presId="urn:microsoft.com/office/officeart/2005/8/layout/bProcess4"/>
    <dgm:cxn modelId="{55EA8A1D-E66B-47BC-A584-F6D47B90F36B}" type="presParOf" srcId="{302C426A-F89C-423D-923A-906CE1478BEB}" destId="{EEDCE152-F61A-46D3-99BA-95E42C41A793}" srcOrd="12" destOrd="0" presId="urn:microsoft.com/office/officeart/2005/8/layout/bProcess4"/>
    <dgm:cxn modelId="{1BD8A269-A211-4013-8548-2FE5C51909C5}" type="presParOf" srcId="{EEDCE152-F61A-46D3-99BA-95E42C41A793}" destId="{565FC980-75E8-466B-917D-C668BF94BCC7}" srcOrd="0" destOrd="0" presId="urn:microsoft.com/office/officeart/2005/8/layout/bProcess4"/>
    <dgm:cxn modelId="{62A625FD-E0CD-4C8A-987D-DF8DECF1050B}" type="presParOf" srcId="{EEDCE152-F61A-46D3-99BA-95E42C41A793}" destId="{D89370F2-71A8-46E1-A5F6-F3B1736A703E}" srcOrd="1" destOrd="0" presId="urn:microsoft.com/office/officeart/2005/8/layout/bProcess4"/>
    <dgm:cxn modelId="{E2042F2B-34A2-41C9-8021-AA3A88F00F71}" type="presParOf" srcId="{302C426A-F89C-423D-923A-906CE1478BEB}" destId="{84D3B33E-D4F8-4CE8-8D83-0CAC84CA6A34}" srcOrd="13" destOrd="0" presId="urn:microsoft.com/office/officeart/2005/8/layout/bProcess4"/>
    <dgm:cxn modelId="{22FF62D4-23DF-44BE-B2A2-39A3A6536048}" type="presParOf" srcId="{302C426A-F89C-423D-923A-906CE1478BEB}" destId="{E7228B47-34A1-48CA-8ACB-87C89D2C3015}" srcOrd="14" destOrd="0" presId="urn:microsoft.com/office/officeart/2005/8/layout/bProcess4"/>
    <dgm:cxn modelId="{44450F45-207D-44C9-9DF1-347849ABBB41}" type="presParOf" srcId="{E7228B47-34A1-48CA-8ACB-87C89D2C3015}" destId="{DE4EEB8D-F422-4C98-ABB0-0429F5CB205A}" srcOrd="0" destOrd="0" presId="urn:microsoft.com/office/officeart/2005/8/layout/bProcess4"/>
    <dgm:cxn modelId="{E37307DD-2E3C-4778-9880-293D6ED1DA5D}" type="presParOf" srcId="{E7228B47-34A1-48CA-8ACB-87C89D2C3015}" destId="{62C3461A-624C-44CE-95F9-F645A3D08FA4}" srcOrd="1" destOrd="0" presId="urn:microsoft.com/office/officeart/2005/8/layout/bProcess4"/>
    <dgm:cxn modelId="{93A1BB3D-1ED3-475B-93CE-90B791BBA022}" type="presParOf" srcId="{302C426A-F89C-423D-923A-906CE1478BEB}" destId="{88CBA714-C9B7-41FB-B8E8-09E467365B27}" srcOrd="15" destOrd="0" presId="urn:microsoft.com/office/officeart/2005/8/layout/bProcess4"/>
    <dgm:cxn modelId="{D70AFD15-3B77-4D0B-8DF8-DA85CE797DE3}" type="presParOf" srcId="{302C426A-F89C-423D-923A-906CE1478BEB}" destId="{E12ED93C-515E-4441-A9AC-9FBB0AC5A4C7}" srcOrd="16" destOrd="0" presId="urn:microsoft.com/office/officeart/2005/8/layout/bProcess4"/>
    <dgm:cxn modelId="{D87B99F7-4B15-4152-8B34-0AC5B89E5B4A}" type="presParOf" srcId="{E12ED93C-515E-4441-A9AC-9FBB0AC5A4C7}" destId="{822B92B9-D50C-4FAA-9A68-4A2A29D2ED63}" srcOrd="0" destOrd="0" presId="urn:microsoft.com/office/officeart/2005/8/layout/bProcess4"/>
    <dgm:cxn modelId="{89F9C767-97D6-4E22-8831-20011AE2883A}" type="presParOf" srcId="{E12ED93C-515E-4441-A9AC-9FBB0AC5A4C7}" destId="{4BD4B084-0735-4238-A593-D10DC0C133D6}" srcOrd="1" destOrd="0" presId="urn:microsoft.com/office/officeart/2005/8/layout/bProcess4"/>
    <dgm:cxn modelId="{BD6D0949-2003-4AAB-9E7B-559881B766F0}" type="presParOf" srcId="{302C426A-F89C-423D-923A-906CE1478BEB}" destId="{BDBEA9F9-CACC-4E95-AF44-5EAB01E87102}" srcOrd="17" destOrd="0" presId="urn:microsoft.com/office/officeart/2005/8/layout/bProcess4"/>
    <dgm:cxn modelId="{0B29E6AC-6611-4D3F-AD6F-1E4ED3B80E7A}" type="presParOf" srcId="{302C426A-F89C-423D-923A-906CE1478BEB}" destId="{212EF158-6D7A-4665-8B36-2E5D60E9FA14}" srcOrd="18" destOrd="0" presId="urn:microsoft.com/office/officeart/2005/8/layout/bProcess4"/>
    <dgm:cxn modelId="{45284EA2-DD72-416D-80F9-0A78EEBB3C88}" type="presParOf" srcId="{212EF158-6D7A-4665-8B36-2E5D60E9FA14}" destId="{B98AA21E-9873-49B0-9F6A-048E5DBF0D79}" srcOrd="0" destOrd="0" presId="urn:microsoft.com/office/officeart/2005/8/layout/bProcess4"/>
    <dgm:cxn modelId="{97207606-E6BF-4494-AB5F-4F223724405A}" type="presParOf" srcId="{212EF158-6D7A-4665-8B36-2E5D60E9FA14}" destId="{ADD14FFB-340F-43B9-AE27-9106B4EA7F3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D188DD-ADFF-4516-9014-97DB0EEF9441}">
      <dsp:nvSpPr>
        <dsp:cNvPr id="0" name=""/>
        <dsp:cNvSpPr/>
      </dsp:nvSpPr>
      <dsp:spPr>
        <a:xfrm>
          <a:off x="12086" y="2122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rgbClr val="800000"/>
              </a:solidFill>
            </a:rPr>
            <a:t>Реализованы предпринимательские проекты:  2014г. - 3 проекта; 2015г. – 4 проекта. </a:t>
          </a:r>
        </a:p>
        <a:p>
          <a:pPr marL="0" marR="0" lvl="0" indent="0" algn="ctr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rgbClr val="800000"/>
              </a:solidFill>
            </a:rPr>
            <a:t>созданы рабочие места:</a:t>
          </a:r>
        </a:p>
        <a:p>
          <a:pPr marL="0" marR="0" lvl="0" indent="0" algn="ctr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rgbClr val="800000"/>
              </a:solidFill>
            </a:rPr>
            <a:t>2013г. –1;  2014г.–7; 2015г. - 12</a:t>
          </a:r>
        </a:p>
      </dsp:txBody>
      <dsp:txXfrm>
        <a:off x="12086" y="2122"/>
        <a:ext cx="2087670" cy="1252602"/>
      </dsp:txXfrm>
    </dsp:sp>
    <dsp:sp modelId="{FDDD9EF1-0A46-40AA-9A79-F1C7D94FAC92}">
      <dsp:nvSpPr>
        <dsp:cNvPr id="0" name=""/>
        <dsp:cNvSpPr/>
      </dsp:nvSpPr>
      <dsp:spPr>
        <a:xfrm>
          <a:off x="2308524" y="2122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 smtClean="0">
              <a:solidFill>
                <a:srgbClr val="800000"/>
              </a:solidFill>
            </a:rPr>
            <a:t>Объём собственного производства по малым и средним предприятиям: прирост 2015г/2012Г. – 6,1%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kern="1200" dirty="0" smtClean="0">
            <a:solidFill>
              <a:srgbClr val="800000"/>
            </a:solidFill>
          </a:endParaRPr>
        </a:p>
      </dsp:txBody>
      <dsp:txXfrm>
        <a:off x="2308524" y="2122"/>
        <a:ext cx="2087670" cy="1252602"/>
      </dsp:txXfrm>
    </dsp:sp>
    <dsp:sp modelId="{8A354FA2-6F2D-4A47-9D91-ECCEC014BDD4}">
      <dsp:nvSpPr>
        <dsp:cNvPr id="0" name=""/>
        <dsp:cNvSpPr/>
      </dsp:nvSpPr>
      <dsp:spPr>
        <a:xfrm>
          <a:off x="4604961" y="2122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rgbClr val="800000"/>
              </a:solidFill>
            </a:rPr>
            <a:t>Уровень регистрируемой безработицы на 01.01.2016г. – 3,5%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rgbClr val="800000"/>
              </a:solidFill>
            </a:rPr>
            <a:t>(план не выше 3,9%).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900" kern="1200" dirty="0" smtClean="0">
            <a:solidFill>
              <a:srgbClr val="C00000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solidFill>
              <a:srgbClr val="C00000"/>
            </a:solidFill>
          </a:endParaRPr>
        </a:p>
      </dsp:txBody>
      <dsp:txXfrm>
        <a:off x="4604961" y="2122"/>
        <a:ext cx="2087670" cy="1252602"/>
      </dsp:txXfrm>
    </dsp:sp>
    <dsp:sp modelId="{8A9FF556-FC35-4372-8054-350903EB6514}">
      <dsp:nvSpPr>
        <dsp:cNvPr id="0" name=""/>
        <dsp:cNvSpPr/>
      </dsp:nvSpPr>
      <dsp:spPr>
        <a:xfrm>
          <a:off x="6903674" y="54456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kern="1200" dirty="0" smtClean="0">
              <a:solidFill>
                <a:srgbClr val="800000"/>
              </a:solidFill>
            </a:rPr>
            <a:t>Положительная динамика поголовья КРС:  прирост 2015г./2012г. – 6,5%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kern="1200" dirty="0" smtClean="0">
              <a:solidFill>
                <a:srgbClr val="800000"/>
              </a:solidFill>
            </a:rPr>
            <a:t>Приобретено сельскохозяйственной техники: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100" kern="1200" dirty="0" smtClean="0">
              <a:solidFill>
                <a:srgbClr val="800000"/>
              </a:solidFill>
            </a:rPr>
            <a:t>за 2013-2015гг. – 54 ед. 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100" kern="1200" dirty="0" smtClean="0">
              <a:solidFill>
                <a:srgbClr val="800000"/>
              </a:solidFill>
            </a:rPr>
            <a:t>(план  на 6 лет - 50  ед.).</a:t>
          </a:r>
          <a:endParaRPr lang="ru-RU" sz="900" kern="1200" dirty="0">
            <a:solidFill>
              <a:srgbClr val="800000"/>
            </a:solidFill>
          </a:endParaRPr>
        </a:p>
      </dsp:txBody>
      <dsp:txXfrm>
        <a:off x="6903674" y="54456"/>
        <a:ext cx="2087670" cy="1252602"/>
      </dsp:txXfrm>
    </dsp:sp>
    <dsp:sp modelId="{C4C08EEF-20B3-4323-BAF9-9E9B0CD8C9E3}">
      <dsp:nvSpPr>
        <dsp:cNvPr id="0" name=""/>
        <dsp:cNvSpPr/>
      </dsp:nvSpPr>
      <dsp:spPr>
        <a:xfrm>
          <a:off x="12086" y="1463492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 smtClean="0">
              <a:solidFill>
                <a:srgbClr val="201402"/>
              </a:solidFill>
            </a:rPr>
            <a:t>Наличие утверждённых генеральных планов и правил землепользования и застройки 8 сельских поселений.</a:t>
          </a:r>
          <a:endParaRPr lang="ru-RU" sz="1300" kern="1200" dirty="0">
            <a:solidFill>
              <a:srgbClr val="201402"/>
            </a:solidFill>
          </a:endParaRPr>
        </a:p>
      </dsp:txBody>
      <dsp:txXfrm>
        <a:off x="12086" y="1463492"/>
        <a:ext cx="2087670" cy="1252602"/>
      </dsp:txXfrm>
    </dsp:sp>
    <dsp:sp modelId="{201D53CF-89E6-468D-9706-4A1B60C3838E}">
      <dsp:nvSpPr>
        <dsp:cNvPr id="0" name=""/>
        <dsp:cNvSpPr/>
      </dsp:nvSpPr>
      <dsp:spPr>
        <a:xfrm>
          <a:off x="2290674" y="1430373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201402"/>
              </a:solidFill>
            </a:rPr>
            <a:t>Ежегодное наличие и непрерывное функционирование ледовых переправ и автозимника для обеспечения транспортного сообщения с труднодоступными населенными пунктами района. </a:t>
          </a:r>
          <a:endParaRPr lang="ru-RU" sz="1100" kern="1200" dirty="0">
            <a:solidFill>
              <a:srgbClr val="201402"/>
            </a:solidFill>
          </a:endParaRPr>
        </a:p>
      </dsp:txBody>
      <dsp:txXfrm>
        <a:off x="2290674" y="1430373"/>
        <a:ext cx="2087670" cy="1252602"/>
      </dsp:txXfrm>
    </dsp:sp>
    <dsp:sp modelId="{34A50827-A597-4510-9097-ADCE65E8ECD9}">
      <dsp:nvSpPr>
        <dsp:cNvPr id="0" name=""/>
        <dsp:cNvSpPr/>
      </dsp:nvSpPr>
      <dsp:spPr>
        <a:xfrm>
          <a:off x="4604961" y="1463492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kern="1200" dirty="0" smtClean="0">
              <a:solidFill>
                <a:srgbClr val="201402"/>
              </a:solidFill>
            </a:rPr>
            <a:t>Снижение количества пожаров до 62 в 2015 г.;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kern="1200" dirty="0" smtClean="0">
              <a:solidFill>
                <a:srgbClr val="201402"/>
              </a:solidFill>
            </a:rPr>
            <a:t>Доля населённых пунктов, защищенных подразделениями, обеспечивающими пожарную безопасность, в 2015г.–80%  </a:t>
          </a:r>
        </a:p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050" kern="1200" dirty="0" smtClean="0">
              <a:solidFill>
                <a:srgbClr val="201402"/>
              </a:solidFill>
            </a:rPr>
            <a:t>(план  в концу 2018г. – 100%).</a:t>
          </a:r>
          <a:endParaRPr lang="ru-RU" sz="1050" kern="1200" dirty="0">
            <a:solidFill>
              <a:srgbClr val="201402"/>
            </a:solidFill>
          </a:endParaRPr>
        </a:p>
      </dsp:txBody>
      <dsp:txXfrm>
        <a:off x="4604961" y="1463492"/>
        <a:ext cx="2087670" cy="1252602"/>
      </dsp:txXfrm>
    </dsp:sp>
    <dsp:sp modelId="{8237F7D1-92A8-4710-AF49-B23B843DE6BB}">
      <dsp:nvSpPr>
        <dsp:cNvPr id="0" name=""/>
        <dsp:cNvSpPr/>
      </dsp:nvSpPr>
      <dsp:spPr>
        <a:xfrm>
          <a:off x="6901399" y="1463492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000" kern="1200" dirty="0" smtClean="0">
              <a:solidFill>
                <a:srgbClr val="201402"/>
              </a:solidFill>
            </a:rPr>
            <a:t>Доля использования газа в общем объёме топлива для теплоснабжения потребителей в 2015г. – 88% (план – 90% в 2018г.). Количество модернизированных коммунальных объектов</a:t>
          </a:r>
        </a:p>
        <a:p>
          <a:pPr marL="0" marR="0" lvl="0" indent="0" algn="ctr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000" kern="1200" dirty="0" smtClean="0">
              <a:solidFill>
                <a:srgbClr val="201402"/>
              </a:solidFill>
            </a:rPr>
            <a:t> за 2013-2015гг. – 30 ед.  (выполнен план на 6 лет).</a:t>
          </a:r>
        </a:p>
      </dsp:txBody>
      <dsp:txXfrm>
        <a:off x="6901399" y="1463492"/>
        <a:ext cx="2087670" cy="1252602"/>
      </dsp:txXfrm>
    </dsp:sp>
    <dsp:sp modelId="{2C4158F0-C0D4-467F-8098-AEB39AD0B8CB}">
      <dsp:nvSpPr>
        <dsp:cNvPr id="0" name=""/>
        <dsp:cNvSpPr/>
      </dsp:nvSpPr>
      <dsp:spPr>
        <a:xfrm>
          <a:off x="12086" y="2924861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C00000"/>
              </a:solidFill>
            </a:rPr>
            <a:t>Снижение количества обращений граждан по качеству жилищных услуг и  по качеству благоустройства населённых пунктов.</a:t>
          </a:r>
        </a:p>
      </dsp:txBody>
      <dsp:txXfrm>
        <a:off x="12086" y="2924861"/>
        <a:ext cx="2087670" cy="1252602"/>
      </dsp:txXfrm>
    </dsp:sp>
    <dsp:sp modelId="{B3EB86CA-E3D9-47AB-B404-BEE9AEE90FC4}">
      <dsp:nvSpPr>
        <dsp:cNvPr id="0" name=""/>
        <dsp:cNvSpPr/>
      </dsp:nvSpPr>
      <dsp:spPr>
        <a:xfrm>
          <a:off x="2308524" y="2924861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kern="1200" dirty="0" smtClean="0">
              <a:solidFill>
                <a:srgbClr val="C00000"/>
              </a:solidFill>
            </a:rPr>
            <a:t>Прирост площади жилья, введенного в эксплуатацию: за 2013-2015гг. – 28276 кв.м. (ИЖС – 20899 кв.м.), план на 6 лет – 40000 кв.м.;</a:t>
          </a:r>
        </a:p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kern="1200" dirty="0" smtClean="0">
              <a:solidFill>
                <a:srgbClr val="C00000"/>
              </a:solidFill>
            </a:rPr>
            <a:t> в 2015г. - 5е место в рейтинге               (2012г. – 8е место).</a:t>
          </a:r>
          <a:endParaRPr lang="ru-RU" sz="1150" kern="1200" dirty="0">
            <a:solidFill>
              <a:srgbClr val="C00000"/>
            </a:solidFill>
          </a:endParaRPr>
        </a:p>
      </dsp:txBody>
      <dsp:txXfrm>
        <a:off x="2308524" y="2924861"/>
        <a:ext cx="2087670" cy="1252602"/>
      </dsp:txXfrm>
    </dsp:sp>
    <dsp:sp modelId="{57CA2A85-B553-4B91-A299-1D4AA3F2002B}">
      <dsp:nvSpPr>
        <dsp:cNvPr id="0" name=""/>
        <dsp:cNvSpPr/>
      </dsp:nvSpPr>
      <dsp:spPr>
        <a:xfrm>
          <a:off x="4604961" y="2924861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C00000"/>
              </a:solidFill>
            </a:rPr>
            <a:t>Прирост доли утилизируемых отходов в общем объёме образованных за год: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C00000"/>
              </a:solidFill>
            </a:rPr>
            <a:t>-2012г – 90%,      2015г. – 95%.</a:t>
          </a:r>
        </a:p>
      </dsp:txBody>
      <dsp:txXfrm>
        <a:off x="4604961" y="2924861"/>
        <a:ext cx="2087670" cy="1252602"/>
      </dsp:txXfrm>
    </dsp:sp>
    <dsp:sp modelId="{9D826B03-9FF6-4414-A51D-6389C7BC962D}">
      <dsp:nvSpPr>
        <dsp:cNvPr id="0" name=""/>
        <dsp:cNvSpPr/>
      </dsp:nvSpPr>
      <dsp:spPr>
        <a:xfrm>
          <a:off x="6850710" y="2939880"/>
          <a:ext cx="2087670" cy="1252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C00000"/>
              </a:solidFill>
            </a:rPr>
            <a:t>Охват детей дошкольным образование увеличился с 77,2% в 2012г. до 82,4% в 2015г.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C00000"/>
              </a:solidFill>
            </a:rPr>
            <a:t>Обеспеченность учебным оборудованием для практических работ  в соответствии с ФГОС увеличилась в 2015г. до 70% (2013г. – 30,8%). </a:t>
          </a:r>
        </a:p>
      </dsp:txBody>
      <dsp:txXfrm>
        <a:off x="6850710" y="2939880"/>
        <a:ext cx="2087670" cy="1252602"/>
      </dsp:txXfrm>
    </dsp:sp>
    <dsp:sp modelId="{7BCCEC71-C556-4BC5-9F84-4885E2691B7D}">
      <dsp:nvSpPr>
        <dsp:cNvPr id="0" name=""/>
        <dsp:cNvSpPr/>
      </dsp:nvSpPr>
      <dsp:spPr>
        <a:xfrm>
          <a:off x="12086" y="4426082"/>
          <a:ext cx="2087670" cy="1461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kern="1200" dirty="0" smtClean="0">
              <a:solidFill>
                <a:srgbClr val="003399"/>
              </a:solidFill>
            </a:rPr>
            <a:t>Увеличилась доля населения, удовлетворенного качеством предоставляемых услуг в сфере культуры до 60% в 2015г. (план–40%)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kern="1200" dirty="0" smtClean="0">
              <a:solidFill>
                <a:srgbClr val="003399"/>
              </a:solidFill>
            </a:rPr>
            <a:t> Количество молодёжи, участвующей в мероприятиях: 2015г. – 3550 чел. (план – не менее 3000 ежегодно).</a:t>
          </a:r>
          <a:endParaRPr lang="ru-RU" sz="1050" kern="1200" dirty="0">
            <a:solidFill>
              <a:srgbClr val="003399"/>
            </a:solidFill>
          </a:endParaRPr>
        </a:p>
      </dsp:txBody>
      <dsp:txXfrm>
        <a:off x="12086" y="4426082"/>
        <a:ext cx="2087670" cy="1461273"/>
      </dsp:txXfrm>
    </dsp:sp>
    <dsp:sp modelId="{E1890E08-3F55-478A-9845-D49B060D3613}">
      <dsp:nvSpPr>
        <dsp:cNvPr id="0" name=""/>
        <dsp:cNvSpPr/>
      </dsp:nvSpPr>
      <dsp:spPr>
        <a:xfrm>
          <a:off x="2308524" y="4426082"/>
          <a:ext cx="2087670" cy="1461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kern="1200" dirty="0" smtClean="0">
              <a:solidFill>
                <a:srgbClr val="003399"/>
              </a:solidFill>
            </a:rPr>
            <a:t>Количество реконструированных и отремонтированных спортивных сооружений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kern="1200" dirty="0" smtClean="0">
              <a:solidFill>
                <a:srgbClr val="003399"/>
              </a:solidFill>
            </a:rPr>
            <a:t> за 2013-2015гг. – 15 (план – не менее 2х ежегодно). </a:t>
          </a:r>
        </a:p>
      </dsp:txBody>
      <dsp:txXfrm>
        <a:off x="2308524" y="4426082"/>
        <a:ext cx="2087670" cy="1461273"/>
      </dsp:txXfrm>
    </dsp:sp>
    <dsp:sp modelId="{729E10BC-1DFC-40A4-BA81-DDCCCC5B36CC}">
      <dsp:nvSpPr>
        <dsp:cNvPr id="0" name=""/>
        <dsp:cNvSpPr/>
      </dsp:nvSpPr>
      <dsp:spPr>
        <a:xfrm>
          <a:off x="4604961" y="4426082"/>
          <a:ext cx="2087670" cy="1461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kern="1200" dirty="0" smtClean="0">
              <a:solidFill>
                <a:srgbClr val="003399"/>
              </a:solidFill>
            </a:rPr>
            <a:t>Ежегодное увеличение объёма средств федерального и областного бюджетов, привлеченных в район в рамках целевых программ: 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kern="1200" dirty="0" smtClean="0">
              <a:solidFill>
                <a:srgbClr val="003399"/>
              </a:solidFill>
            </a:rPr>
            <a:t> 2015г. – 891,6 млн. руб.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kern="1200" dirty="0" smtClean="0">
              <a:solidFill>
                <a:srgbClr val="003399"/>
              </a:solidFill>
            </a:rPr>
            <a:t> (2012г. – 97,8 млн. руб.)</a:t>
          </a:r>
        </a:p>
      </dsp:txBody>
      <dsp:txXfrm>
        <a:off x="4604961" y="4426082"/>
        <a:ext cx="2087670" cy="1461273"/>
      </dsp:txXfrm>
    </dsp:sp>
    <dsp:sp modelId="{A7AEAC56-42BE-4BB7-AC8C-36BB33C8E7ED}">
      <dsp:nvSpPr>
        <dsp:cNvPr id="0" name=""/>
        <dsp:cNvSpPr/>
      </dsp:nvSpPr>
      <dsp:spPr>
        <a:xfrm>
          <a:off x="6904029" y="4353174"/>
          <a:ext cx="2087670" cy="1540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kern="1200" dirty="0" smtClean="0">
              <a:solidFill>
                <a:srgbClr val="003399"/>
              </a:solidFill>
            </a:rPr>
            <a:t>Увеличение неналоговых доходов бюджета района от сдачи в аренду муниципального имущества и земельных участков (план 5% ежегодно – достигнут).  </a:t>
          </a:r>
        </a:p>
      </dsp:txBody>
      <dsp:txXfrm>
        <a:off x="6904029" y="4353174"/>
        <a:ext cx="2087670" cy="154097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BE76AE-96E7-4BE2-9774-63D32A29F180}">
      <dsp:nvSpPr>
        <dsp:cNvPr id="0" name=""/>
        <dsp:cNvSpPr/>
      </dsp:nvSpPr>
      <dsp:spPr>
        <a:xfrm rot="5098469">
          <a:off x="621780" y="1501494"/>
          <a:ext cx="1524167" cy="60074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AD6D4A-4B8A-4FD9-B813-F5A12C31A956}">
      <dsp:nvSpPr>
        <dsp:cNvPr id="0" name=""/>
        <dsp:cNvSpPr/>
      </dsp:nvSpPr>
      <dsp:spPr>
        <a:xfrm>
          <a:off x="142842" y="214312"/>
          <a:ext cx="2735624" cy="132042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Число субъектов малого предпринимательства: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Убыль 2015г. /2012г.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– 32 ед.</a:t>
          </a:r>
        </a:p>
      </dsp:txBody>
      <dsp:txXfrm>
        <a:off x="142842" y="214312"/>
        <a:ext cx="2735624" cy="1320424"/>
      </dsp:txXfrm>
    </dsp:sp>
    <dsp:sp modelId="{C207C351-054B-4B16-80D0-FC29CDCAD43E}">
      <dsp:nvSpPr>
        <dsp:cNvPr id="0" name=""/>
        <dsp:cNvSpPr/>
      </dsp:nvSpPr>
      <dsp:spPr>
        <a:xfrm rot="5708361">
          <a:off x="665261" y="2987453"/>
          <a:ext cx="1451481" cy="60074"/>
        </a:xfrm>
        <a:prstGeom prst="rect">
          <a:avLst/>
        </a:prstGeom>
        <a:solidFill>
          <a:schemeClr val="accent1">
            <a:shade val="90000"/>
            <a:hueOff val="-40845"/>
            <a:satOff val="-735"/>
            <a:lumOff val="59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2FEB61-CD6C-40D1-AC3F-7A11D0579346}">
      <dsp:nvSpPr>
        <dsp:cNvPr id="0" name=""/>
        <dsp:cNvSpPr/>
      </dsp:nvSpPr>
      <dsp:spPr>
        <a:xfrm>
          <a:off x="285689" y="1785949"/>
          <a:ext cx="2738514" cy="121376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34707"/>
            <a:satOff val="1680"/>
            <a:lumOff val="77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Объём производства продукции из местного сырья: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Темп роста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2015г. /2012г. – 95,8%.</a:t>
          </a:r>
        </a:p>
      </dsp:txBody>
      <dsp:txXfrm>
        <a:off x="285689" y="1785949"/>
        <a:ext cx="2738514" cy="1213768"/>
      </dsp:txXfrm>
    </dsp:sp>
    <dsp:sp modelId="{C28AAABD-5A2D-4A60-93EE-D46E62D1CD5B}">
      <dsp:nvSpPr>
        <dsp:cNvPr id="0" name=""/>
        <dsp:cNvSpPr/>
      </dsp:nvSpPr>
      <dsp:spPr>
        <a:xfrm rot="5357550">
          <a:off x="629226" y="4423841"/>
          <a:ext cx="1420831" cy="60074"/>
        </a:xfrm>
        <a:prstGeom prst="rect">
          <a:avLst/>
        </a:prstGeom>
        <a:solidFill>
          <a:schemeClr val="accent1">
            <a:shade val="90000"/>
            <a:hueOff val="-81690"/>
            <a:satOff val="-1470"/>
            <a:lumOff val="119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EC3FF-82DF-4745-8B52-A27EC1C05494}">
      <dsp:nvSpPr>
        <dsp:cNvPr id="0" name=""/>
        <dsp:cNvSpPr/>
      </dsp:nvSpPr>
      <dsp:spPr>
        <a:xfrm>
          <a:off x="285689" y="3357585"/>
          <a:ext cx="2478472" cy="97615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69415"/>
            <a:satOff val="3359"/>
            <a:lumOff val="154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Объём производства продукции животноводства в 2015 году сократился на 3,7% </a:t>
          </a:r>
        </a:p>
      </dsp:txBody>
      <dsp:txXfrm>
        <a:off x="285689" y="3357585"/>
        <a:ext cx="2478472" cy="976158"/>
      </dsp:txXfrm>
    </dsp:sp>
    <dsp:sp modelId="{F1757A58-C6D6-45A7-8FAF-8400B1BA17C2}">
      <dsp:nvSpPr>
        <dsp:cNvPr id="0" name=""/>
        <dsp:cNvSpPr/>
      </dsp:nvSpPr>
      <dsp:spPr>
        <a:xfrm rot="21342505">
          <a:off x="1354987" y="5013292"/>
          <a:ext cx="3231523" cy="60074"/>
        </a:xfrm>
        <a:prstGeom prst="rect">
          <a:avLst/>
        </a:prstGeom>
        <a:solidFill>
          <a:schemeClr val="accent1">
            <a:shade val="90000"/>
            <a:hueOff val="-122535"/>
            <a:satOff val="-2205"/>
            <a:lumOff val="178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4FB00-38C1-46FF-83A4-EAB40A29041F}">
      <dsp:nvSpPr>
        <dsp:cNvPr id="0" name=""/>
        <dsp:cNvSpPr/>
      </dsp:nvSpPr>
      <dsp:spPr>
        <a:xfrm>
          <a:off x="142845" y="4556003"/>
          <a:ext cx="2820109" cy="1420769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104122"/>
            <a:satOff val="5039"/>
            <a:lumOff val="23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Доля занятых в малом предпринимательстве в численности экономически активного населения района: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Убыль 2015г. / 2012г.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– 5,1 проц. пункта </a:t>
          </a:r>
          <a:endParaRPr lang="ru-RU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42845" y="4556003"/>
        <a:ext cx="2820109" cy="1420769"/>
      </dsp:txXfrm>
    </dsp:sp>
    <dsp:sp modelId="{84A433EA-A65A-4AD6-BE8B-B9AB904007D0}">
      <dsp:nvSpPr>
        <dsp:cNvPr id="0" name=""/>
        <dsp:cNvSpPr/>
      </dsp:nvSpPr>
      <dsp:spPr>
        <a:xfrm rot="16137678">
          <a:off x="3228262" y="3551138"/>
          <a:ext cx="2671038" cy="60074"/>
        </a:xfrm>
        <a:prstGeom prst="rect">
          <a:avLst/>
        </a:prstGeom>
        <a:solidFill>
          <a:schemeClr val="accent1">
            <a:shade val="90000"/>
            <a:hueOff val="-163380"/>
            <a:satOff val="-2940"/>
            <a:lumOff val="238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2442C-786E-4A9E-9B64-7F1C40A5BAC8}">
      <dsp:nvSpPr>
        <dsp:cNvPr id="0" name=""/>
        <dsp:cNvSpPr/>
      </dsp:nvSpPr>
      <dsp:spPr>
        <a:xfrm>
          <a:off x="3259853" y="4118825"/>
          <a:ext cx="3054146" cy="181148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138830"/>
            <a:satOff val="6718"/>
            <a:lumOff val="309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Число семей, улучшивших  жилищные условия за счёт участия в программах: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молодые семьи – 7 семей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(план – 7 ежегодно),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граждане, проживающие в сельской местности – 4 семьи (план – 4 ежегодно).</a:t>
          </a:r>
          <a:endParaRPr lang="ru-RU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259853" y="4118825"/>
        <a:ext cx="3054146" cy="1811481"/>
      </dsp:txXfrm>
    </dsp:sp>
    <dsp:sp modelId="{22070DCA-386F-4DEE-A576-5A5C2BAE7BBC}">
      <dsp:nvSpPr>
        <dsp:cNvPr id="0" name=""/>
        <dsp:cNvSpPr/>
      </dsp:nvSpPr>
      <dsp:spPr>
        <a:xfrm rot="19718508">
          <a:off x="4303347" y="1359303"/>
          <a:ext cx="3234416" cy="60074"/>
        </a:xfrm>
        <a:prstGeom prst="rect">
          <a:avLst/>
        </a:prstGeom>
        <a:solidFill>
          <a:schemeClr val="accent1">
            <a:shade val="90000"/>
            <a:hueOff val="-163380"/>
            <a:satOff val="-2940"/>
            <a:lumOff val="238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B3476-5C82-4BA5-BEFD-97F879A26E80}">
      <dsp:nvSpPr>
        <dsp:cNvPr id="0" name=""/>
        <dsp:cNvSpPr/>
      </dsp:nvSpPr>
      <dsp:spPr>
        <a:xfrm>
          <a:off x="3404813" y="1200499"/>
          <a:ext cx="2667386" cy="22800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173537"/>
            <a:satOff val="8398"/>
            <a:lumOff val="38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Число посещений культурно-досуговых мероприятий на платной основе в 2015 году сократилось </a:t>
          </a:r>
          <a:r>
            <a:rPr lang="ru-RU" sz="1400" kern="1200" smtClean="0">
              <a:solidFill>
                <a:schemeClr val="accent6">
                  <a:lumMod val="50000"/>
                </a:schemeClr>
              </a:solidFill>
            </a:rPr>
            <a:t>до </a:t>
          </a:r>
          <a:r>
            <a:rPr lang="ru-RU" sz="1400" kern="1200" smtClean="0">
              <a:solidFill>
                <a:schemeClr val="accent6">
                  <a:lumMod val="50000"/>
                </a:schemeClr>
              </a:solidFill>
            </a:rPr>
            <a:t>32,8 </a:t>
          </a: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тыс. ед.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(план – 40 тыс. ед.)</a:t>
          </a:r>
          <a:endParaRPr lang="ru-RU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404813" y="1200499"/>
        <a:ext cx="2667386" cy="2280086"/>
      </dsp:txXfrm>
    </dsp:sp>
    <dsp:sp modelId="{84D3B33E-D4F8-4CE8-8D83-0CAC84CA6A34}">
      <dsp:nvSpPr>
        <dsp:cNvPr id="0" name=""/>
        <dsp:cNvSpPr/>
      </dsp:nvSpPr>
      <dsp:spPr>
        <a:xfrm rot="5241000">
          <a:off x="6668408" y="1193517"/>
          <a:ext cx="1353022" cy="60074"/>
        </a:xfrm>
        <a:prstGeom prst="rect">
          <a:avLst/>
        </a:prstGeom>
        <a:solidFill>
          <a:schemeClr val="accent1">
            <a:shade val="90000"/>
            <a:hueOff val="-122535"/>
            <a:satOff val="-2205"/>
            <a:lumOff val="178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370F2-71A8-46E1-A5F6-F3B1736A703E}">
      <dsp:nvSpPr>
        <dsp:cNvPr id="0" name=""/>
        <dsp:cNvSpPr/>
      </dsp:nvSpPr>
      <dsp:spPr>
        <a:xfrm>
          <a:off x="5969649" y="214312"/>
          <a:ext cx="3073750" cy="87120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138830"/>
            <a:satOff val="6718"/>
            <a:lumOff val="309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Расходы на содержание временно неиспользуемого имущества МО «Колпашевский район»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</a:rPr>
            <a:t>не снизились.</a:t>
          </a:r>
          <a:endParaRPr lang="ru-RU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69649" y="214312"/>
        <a:ext cx="3073750" cy="871204"/>
      </dsp:txXfrm>
    </dsp:sp>
    <dsp:sp modelId="{88CBA714-C9B7-41FB-B8E8-09E467365B27}">
      <dsp:nvSpPr>
        <dsp:cNvPr id="0" name=""/>
        <dsp:cNvSpPr/>
      </dsp:nvSpPr>
      <dsp:spPr>
        <a:xfrm rot="5092509">
          <a:off x="6835613" y="2470070"/>
          <a:ext cx="1206351" cy="60074"/>
        </a:xfrm>
        <a:prstGeom prst="rect">
          <a:avLst/>
        </a:prstGeom>
        <a:solidFill>
          <a:schemeClr val="accent1">
            <a:shade val="90000"/>
            <a:hueOff val="-81690"/>
            <a:satOff val="-1470"/>
            <a:lumOff val="119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3461A-624C-44CE-95F9-F645A3D08FA4}">
      <dsp:nvSpPr>
        <dsp:cNvPr id="0" name=""/>
        <dsp:cNvSpPr/>
      </dsp:nvSpPr>
      <dsp:spPr>
        <a:xfrm>
          <a:off x="6472989" y="1600987"/>
          <a:ext cx="2212996" cy="80100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104122"/>
            <a:satOff val="5039"/>
            <a:lumOff val="23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Количество реализованных социальных проектов - 0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6472989" y="1600987"/>
        <a:ext cx="2212996" cy="801004"/>
      </dsp:txXfrm>
    </dsp:sp>
    <dsp:sp modelId="{BDBEA9F9-CACC-4E95-AF44-5EAB01E87102}">
      <dsp:nvSpPr>
        <dsp:cNvPr id="0" name=""/>
        <dsp:cNvSpPr/>
      </dsp:nvSpPr>
      <dsp:spPr>
        <a:xfrm rot="5392036">
          <a:off x="6659613" y="3914922"/>
          <a:ext cx="1688179" cy="60074"/>
        </a:xfrm>
        <a:prstGeom prst="rect">
          <a:avLst/>
        </a:prstGeom>
        <a:solidFill>
          <a:schemeClr val="accent1">
            <a:shade val="90000"/>
            <a:hueOff val="-40845"/>
            <a:satOff val="-735"/>
            <a:lumOff val="59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4B084-0735-4238-A593-D10DC0C133D6}">
      <dsp:nvSpPr>
        <dsp:cNvPr id="0" name=""/>
        <dsp:cNvSpPr/>
      </dsp:nvSpPr>
      <dsp:spPr>
        <a:xfrm>
          <a:off x="6543100" y="2786081"/>
          <a:ext cx="2306085" cy="83387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69415"/>
            <a:satOff val="3359"/>
            <a:lumOff val="154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Капитальный ремонт на автодороге «Томск-Каргала-Колпашево» протяженность 13 км – не выполнено.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6543100" y="2786081"/>
        <a:ext cx="2306085" cy="833877"/>
      </dsp:txXfrm>
    </dsp:sp>
    <dsp:sp modelId="{ADD14FFB-340F-43B9-AE27-9106B4EA7F33}">
      <dsp:nvSpPr>
        <dsp:cNvPr id="0" name=""/>
        <dsp:cNvSpPr/>
      </dsp:nvSpPr>
      <dsp:spPr>
        <a:xfrm>
          <a:off x="6614542" y="4000530"/>
          <a:ext cx="2180102" cy="179309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34707"/>
            <a:satOff val="1680"/>
            <a:lumOff val="77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Количество домов, расселенных из опасной береговой оползневой зоны: 2013г.-1,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2014г.- 1;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2015г. – 3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</a:rPr>
            <a:t>(план -5 ежегодно).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6614542" y="4000530"/>
        <a:ext cx="2180102" cy="1793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97DB70A-60BE-4F51-BE1A-5DF010679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0DF22E4-FA4C-4DF0-A7DF-1D9E9C381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9339A-392D-444C-B1BB-D3DDF5A0A40D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673A27-CA20-41EC-ABDD-7EBC7E9F58D2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47108" name="Номер слайда 3"/>
          <p:cNvSpPr txBox="1">
            <a:spLocks noGrp="1"/>
          </p:cNvSpPr>
          <p:nvPr/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58AECB94-2152-4A1D-B42F-7172EB549AE1}" type="slidenum">
              <a:rPr lang="ru-RU" sz="1200"/>
              <a:pPr algn="r" eaLnBrk="0" hangingPunct="0"/>
              <a:t>18</a:t>
            </a:fld>
            <a:endParaRPr lang="ru-RU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B982EA-B54E-4D41-8977-0C234CF0E21B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>
              <a:latin typeface="Arial" charset="0"/>
            </a:endParaRP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B2A03-1142-4549-82DC-C946DDDE7891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EC967C-575C-47EF-A34F-F0149420BA2A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3DC2D3-2DA0-4FF5-A878-67F9A4692E26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7EADD-96ED-4865-8581-F70883991280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A9761-BF42-45DA-98E6-622EBE03404E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6C029-BB4E-4043-9D83-51359E6C4221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5A309-F191-4665-AEE9-26D7DF7EA2D7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70DF8-A47E-493B-9EB3-64C68DA962C1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5708-7044-4AEB-AFDF-5C200E6584B5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3A25D-C955-4966-973E-84A6E50AA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6E777-658A-420F-A6B7-04D4103494D9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B0DFA-96C9-486B-B5EE-735F9EF5AA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12529-7029-47C6-A0A6-D0F35334A0CE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009E4-DE68-4BE1-A3ED-80DD08BF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E865-4BDA-4370-84ED-3CEAD549EF0D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E55E3-6726-4790-AEFD-76B27C264F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D4236-4161-415A-AA20-5C5F11D36234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D0875-298E-4FD2-85FD-C52ACE677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9D353-60C4-4C49-A3B0-2C6FD68E2008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787A9-265A-4A2D-A49E-A21092901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939DE-87D4-4F66-985F-5593D743C3CC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1C1AB-6783-4F26-9208-75139B9AE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8240D-C008-4FE8-BD15-481FB4AB9C27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D3B0E-B0C5-4B79-8BFB-12A7D5BF48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D3748-5D89-4045-9078-6C6CED8D72F2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67087-9F8E-4DF3-9D85-96D69CD92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4082D-6691-44C9-B30E-3E27A3AE7CC5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B6CEF-9CF5-4AA8-92F0-3D2FD054C0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3B031-9D6E-4087-9F7D-14A295F03B49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3191-B993-4CFA-952C-0070EA138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D5B8FF-7AFA-4E0E-BF6D-7201AC99E042}" type="datetime1">
              <a:rPr lang="ru-RU"/>
              <a:pPr>
                <a:defRPr/>
              </a:pPr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4B20CA-4080-439E-96EC-CF85B317D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0" r:id="rId2"/>
    <p:sldLayoutId id="2147483959" r:id="rId3"/>
    <p:sldLayoutId id="2147483958" r:id="rId4"/>
    <p:sldLayoutId id="2147483957" r:id="rId5"/>
    <p:sldLayoutId id="2147483956" r:id="rId6"/>
    <p:sldLayoutId id="2147483955" r:id="rId7"/>
    <p:sldLayoutId id="2147483954" r:id="rId8"/>
    <p:sldLayoutId id="2147483953" r:id="rId9"/>
    <p:sldLayoutId id="2147483952" r:id="rId10"/>
    <p:sldLayoutId id="214748395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2" descr="C:\Users\Ольга В. Силицкая\Desktop\gerb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88" y="142875"/>
            <a:ext cx="606425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Рисунок 5" descr="1397663482_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714375"/>
            <a:ext cx="3500438" cy="2266950"/>
          </a:xfrm>
          <a:prstGeom prst="rect">
            <a:avLst/>
          </a:prstGeom>
          <a:blipFill dpi="0" rotWithShape="0">
            <a:blip r:embed="rId5" cstate="print">
              <a:alphaModFix amt="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42875" y="2928938"/>
            <a:ext cx="8858250" cy="37147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3E0000"/>
                </a:solidFill>
                <a:latin typeface="Times New Roman" pitchFamily="18" charset="0"/>
              </a:rPr>
              <a:t>Отчёт </a:t>
            </a:r>
            <a:br>
              <a:rPr lang="ru-RU" sz="4000" b="1" i="1" dirty="0" smtClean="0">
                <a:solidFill>
                  <a:srgbClr val="3E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3E0000"/>
                </a:solidFill>
                <a:latin typeface="Times New Roman" pitchFamily="18" charset="0"/>
              </a:rPr>
              <a:t>ОБ ИТОГАХ РЕАЛИЗАЦИИ </a:t>
            </a:r>
            <a:br>
              <a:rPr lang="ru-RU" sz="4000" b="1" i="1" dirty="0" smtClean="0">
                <a:solidFill>
                  <a:srgbClr val="3E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3E0000"/>
                </a:solidFill>
                <a:latin typeface="Times New Roman" pitchFamily="18" charset="0"/>
              </a:rPr>
              <a:t>в 2013 - 2015 годах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i="1" dirty="0" smtClean="0">
                <a:solidFill>
                  <a:srgbClr val="3E0000"/>
                </a:solidFill>
                <a:latin typeface="Times New Roman" pitchFamily="18" charset="0"/>
              </a:rPr>
              <a:t>Комплексной программы социально- экономического развития Колпашевского района на 2013-2018 годы</a:t>
            </a:r>
            <a:endParaRPr lang="ru-RU" dirty="0"/>
          </a:p>
        </p:txBody>
      </p:sp>
      <p:sp>
        <p:nvSpPr>
          <p:cNvPr id="9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857375" y="285750"/>
            <a:ext cx="5957888" cy="2857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Администрация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Колпашевского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района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Приоритет 2.</a:t>
            </a:r>
            <a:r>
              <a:rPr lang="ru-RU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Развитие социальной сферы, улучшение условий жизнедеятельности населения.</a:t>
            </a:r>
            <a:endParaRPr lang="ru-RU" sz="2200" b="1" dirty="0">
              <a:solidFill>
                <a:srgbClr val="3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Заголовок 6"/>
          <p:cNvSpPr>
            <a:spLocks noGrp="1"/>
          </p:cNvSpPr>
          <p:nvPr>
            <p:ph type="title"/>
          </p:nvPr>
        </p:nvSpPr>
        <p:spPr>
          <a:xfrm>
            <a:off x="142875" y="714375"/>
            <a:ext cx="8686800" cy="357188"/>
          </a:xfrm>
        </p:spPr>
        <p:txBody>
          <a:bodyPr/>
          <a:lstStyle/>
          <a:p>
            <a:r>
              <a:rPr lang="ru-RU" sz="30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Реализованные мероприятия: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78643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территории района: </a:t>
            </a: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создание ДПК в н.п. Иванкино, Чугунка, Новоильинка, Север, Белояровка (в 2013г.), ремонт здания бокса для размещения пожарного автомобиля в д. Тискино (2014г.) и помещения для размещения ДПК в д.Белояровка (2015г.), распространение листовок-памяток, размещение публикаций в СМИ по противопожарной тематике ежегодно – 0,798 млн. руб.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Организация защиты населения и территории от ЧС природного и техногенного характера: </a:t>
            </a: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в 2014г. приобретение 23 комплектов для создания запасов для обеспечения мероприятий по ГО и ЧС; обучение специалистов предприятий по вопросам решения задач в области ГО и ЧС и тренировочные мероприятия ежегодно – 0,530 млн. руб. </a:t>
            </a:r>
          </a:p>
          <a:p>
            <a:pPr>
              <a:buFont typeface="Wingdings" pitchFamily="2" charset="2"/>
              <a:buChar char="ü"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Переселение жителей из зоны обрушения береговой линии:  </a:t>
            </a: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мониторинг зоны обрушения р.Обь ежегодно , расселено 5 домов (2013г. – 1, 2014г. – 1, 2015г. – 3) - 4,910 млн. руб.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Обеспечение транспортного сообщения с труднодоступными населёнными пунктами района: </a:t>
            </a: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устройство и содержание двух ледовых переправ через р. Кеть и пр. Северская ежегодно, в 2015г. предоставлены субсидии организациям на возмещение недополученных доходов  по перевозке речным транспортом и по перевозке населения по социально значимым автобусным маршрутам – 10,116 млн. руб.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Содержание и ремонт дорог и искусственных сооружений на них: </a:t>
            </a: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ежегодно летнее и зимнее содержание дорог общей протяженностью 332,404 км., проводился текущий ремонт автомобильных дорог в городском поселении, объём финансирования за 2013-2015гг. - 88,117 млн. руб.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Содействие в модернизации объектов тепло-, водоснабжения, водоотведения, в газификации населённых пунктов района: </a:t>
            </a: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ремонты 30 коммунальных объектов (в т.ч. станция обезжелезивания в с.Чажемто; сети водоснабжения в населенных пунктах района; сети теплоснабжения г.Колпашево и с.Тогур); в 2015г. завершено строительство 14 км сетей газопроводов для газификации микрорайонов «Матьянга» и «Береговой»; введена газовая котельная «Урожай» - 206,084 млн. руб.</a:t>
            </a:r>
            <a:endParaRPr lang="ru-RU" sz="12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Благоустройство населенных пунктов района:  </a:t>
            </a: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мероприятия по благоустройству мест массового отдыха населения в Колпашевском городском и 3-х сельских поселениях, а также для бесперебойного уличного освещения – 34,894 млн.р.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Развитие системы обращения с отходами производства и потребления:</a:t>
            </a:r>
            <a:r>
              <a:rPr lang="ru-RU" sz="14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содержание площадок ТБО в поселениях; рекультивация площадок в поселениях; организована работа по утилизации ртутьсодержащих ламп; построен 1 этап 2 очереди полигона ТБО в с.Тогур; организован постоянный контроль за уплотнением ТБО на полигонах г.Колпашево и с.Тогур и  контроль за вывозом ТБО на вторичную переработку, объём финансирования – 8,199 млн. руб.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>
            <a:spLocks noChangeArrowheads="1"/>
          </p:cNvSpPr>
          <p:nvPr/>
        </p:nvSpPr>
        <p:spPr bwMode="auto">
          <a:xfrm>
            <a:off x="0" y="0"/>
            <a:ext cx="9144000" cy="7143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Приоритет 2.</a:t>
            </a:r>
            <a:r>
              <a:rPr lang="ru-RU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Развитие социальной сферы, улучшение условий жизнедеятельности населения (продолжение)</a:t>
            </a:r>
            <a:endParaRPr lang="ru-RU" sz="2000" b="1" dirty="0">
              <a:solidFill>
                <a:srgbClr val="3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Заголовок 6"/>
          <p:cNvSpPr>
            <a:spLocks noGrp="1"/>
          </p:cNvSpPr>
          <p:nvPr>
            <p:ph type="title"/>
          </p:nvPr>
        </p:nvSpPr>
        <p:spPr>
          <a:xfrm>
            <a:off x="142875" y="714375"/>
            <a:ext cx="8686800" cy="285750"/>
          </a:xfrm>
        </p:spPr>
        <p:txBody>
          <a:bodyPr/>
          <a:lstStyle/>
          <a:p>
            <a:r>
              <a:rPr lang="ru-RU" sz="30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Реализованные мероприятия (</a:t>
            </a:r>
            <a:r>
              <a:rPr lang="ru-RU" sz="22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продолжение</a:t>
            </a:r>
            <a:r>
              <a:rPr lang="ru-RU" sz="30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8578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Создание условий для строительства: 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в 2013г.  - ПСД на строительство инженерной инфраструктуры в микрорайоне комплексной застройки «Юбилейный» в с.Чажемто», в 2015г. разработаны проекты планировки территорий (мкр. «Юбилейный в с.Чажемто, мкр. «Радужный» и мкр. «Новый» в г. Колпашево) - 6,206 млн. руб.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Обеспечение жильём граждан: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улучшили жилищные условия  за счёт участия в программах: молодые семьи – 7 семей, граждане, проживающие в сельской местности – 4, граждане, проживающие в аварийном жилье – 295 чел. (построено в2013-2014гг. – 2 многоквартирных дома; объём финансирования – 155,917 млн. руб.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Снижение дефицита врачебных кадров: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реализация мероприятий МП «Медицинские кадры» на 2011-2013 годы и на 2014-2016 годы (компенсация расходов по оплате обучения в высших и средних профессиональных медицинских учреждениях, единовременные выплаты впервые принятым специалистам и др., 15 врачей обеспечены жильем );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Создание условий для получения качественного и доступного образования: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открыты дополнительные места дошкольного образования в группах сокращённого дня пребывания: в 2014г. – 78 мест в МБДОУ №19, в 2015г. – 50 мест в МБДОУ №9, продолжали функционировать дошкольные места в СОШ №7, СОШ №4 и МБДОУ №14, ежегодно в образовательных организациях проводились ремонтные работы, организован и регулярно осуществлялся подвоз в базовые школы всех детей из населенных пунктов (приобретено 2 автобуса для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Новогоренской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Инкинской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СОШ)  и организовано питание, организовано дистанционное обучение, развитие системы выявления и поддержки одарённых и талантливых детей, развитие технического направления в системе дополнительного образования (создано 10 объединений технической направленности). Объём финансирования – 94,283 млн. руб.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Привлечение населения к участию в культурно-досуговых мероприятиях:</a:t>
            </a:r>
            <a:r>
              <a:rPr lang="ru-RU" sz="1400" i="1" dirty="0" smtClean="0"/>
              <a:t>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районные,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межпоселенческие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конкурсы, праздники, фестивали; организована работа 166 творческих клубных формирований; повышается квалификация специалистов – ежегодно, финансирование – 2,134 млн. руб.;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Привлечение молодёжи к участию в общественной жизни района: 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организованы и проведены фестивали, конкурс молодых специалистов, карнавальное шествие, посвященное Дню молодежи – 0,608 млн. руб.;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Привлечение населения к регулярным занятиям физической культурой и массовым спортом: 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зимняя и летняя </a:t>
            </a:r>
            <a:r>
              <a:rPr lang="ru-RU" sz="1250" i="1" dirty="0" err="1" smtClean="0">
                <a:latin typeface="Times New Roman" pitchFamily="18" charset="0"/>
                <a:cs typeface="Times New Roman" pitchFamily="18" charset="0"/>
              </a:rPr>
              <a:t>межпоселенческие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 спартакиады, районные спортивные соревнования и массовые мероприятия, организована физкультурно-оздоровительная работа с населением по месту жительства, ремонт и реконструкция 9 спортивных сооружений (г.Колпашево, с.Тогур, </a:t>
            </a:r>
            <a:r>
              <a:rPr lang="ru-RU" sz="1250" i="1" dirty="0" err="1" smtClean="0">
                <a:latin typeface="Times New Roman" pitchFamily="18" charset="0"/>
                <a:cs typeface="Times New Roman" pitchFamily="18" charset="0"/>
              </a:rPr>
              <a:t>д.Маракса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, п.Б.Саровка. Объём финансирования – 27,896 млн. руб.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Поддержка общественных организаций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– субсидии 2,477 млн. руб.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0" y="0"/>
            <a:ext cx="9144000" cy="9286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Приоритет 3.</a:t>
            </a:r>
            <a:r>
              <a:rPr lang="ru-RU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и качества муниципального управления и муниципальных финансов.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313" y="4357688"/>
          <a:ext cx="8572561" cy="145487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538165"/>
                <a:gridCol w="766527"/>
                <a:gridCol w="1014507"/>
                <a:gridCol w="971473"/>
                <a:gridCol w="971473"/>
                <a:gridCol w="971473"/>
                <a:gridCol w="838744"/>
                <a:gridCol w="816464"/>
                <a:gridCol w="683735"/>
              </a:tblGrid>
              <a:tr h="4373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Предусмотрено ПСЭР 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2013-2018гг.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80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Всего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БП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ПСЭР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Плану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454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2,111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1,139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0,000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0,000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1,139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0,000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0,000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54%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128%</a:t>
                      </a: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4313" y="1143000"/>
            <a:ext cx="8715375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Степень выполнения мероприятий </a:t>
            </a:r>
          </a:p>
          <a:p>
            <a:pPr algn="ctr">
              <a:defRPr/>
            </a:pPr>
            <a:r>
              <a:rPr lang="ru-RU" sz="3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за 2013-2015гг. - </a:t>
            </a:r>
            <a:r>
              <a:rPr lang="ru-R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86% </a:t>
            </a:r>
          </a:p>
          <a:p>
            <a:pPr algn="ctr">
              <a:defRPr/>
            </a:pPr>
            <a:r>
              <a:rPr lang="ru-RU" sz="3000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br>
              <a:rPr lang="ru-RU" sz="3000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r>
              <a:rPr lang="ru-RU" sz="3000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</a:t>
            </a:r>
            <a:r>
              <a:rPr lang="ru-RU" sz="3000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(2013г. – 86% , 2014г. – 92%, 2015г. – 81%).</a:t>
            </a:r>
            <a:endParaRPr lang="ru-RU" sz="3000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2214563" y="3571875"/>
            <a:ext cx="4786312" cy="500063"/>
          </a:xfrm>
          <a:prstGeom prst="flowChartPunched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Объём финансирования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Приоритет 3</a:t>
            </a:r>
            <a:r>
              <a:rPr lang="ru-RU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и качества муниципального управления и муниципальных финансов» (продолжение)</a:t>
            </a:r>
            <a:endParaRPr lang="ru-RU" sz="2000" b="1" dirty="0">
              <a:solidFill>
                <a:srgbClr val="3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1874" y="3806216"/>
            <a:ext cx="4856966" cy="2847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системы подготовки кадров для муниципальной службы и дополнительного профессионального образования муниципальных служащих:</a:t>
            </a:r>
            <a:r>
              <a:rPr lang="ru-RU" sz="1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рамках реализации ВЦП «Муниципальные кадры» - повышение квалификации работников.</a:t>
            </a:r>
          </a:p>
          <a:p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внедрения и развития механизма противодействия коррупции: </a:t>
            </a:r>
            <a:r>
              <a:rPr lang="ru-RU" sz="1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заседания комиссии по урегулированию конфликта интересов; сведения о доходах  муниципальных служащих; резерв управленческих кадров МО «Колпашевский район»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75255" y="4610697"/>
            <a:ext cx="3946817" cy="22237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информационных технологий в рамках электронного правительства:  </a:t>
            </a:r>
            <a:r>
              <a:rPr lang="ru-RU" sz="1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на сайте соответствует требованиям ст.5 ФЗ от 09.02.2009 №8-ФЗ; все административные регламенты</a:t>
            </a:r>
            <a:r>
              <a:rPr lang="ru-RU" sz="1600" i="1">
                <a:solidFill>
                  <a:schemeClr val="tx1"/>
                </a:solidFill>
                <a:latin typeface="Times New Roman" pitchFamily="18" charset="0"/>
              </a:rPr>
              <a:t> размещены в реестре государственных и муниципальных услуг.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14942" y="1360170"/>
            <a:ext cx="3786214" cy="30587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Предоставление муниципального имущества и земельных участков МО «Колпашевский район» в аренду путем проведения торгов:</a:t>
            </a:r>
          </a:p>
          <a:p>
            <a:r>
              <a:rPr lang="ru-RU" sz="15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проводился комплекс землеустроительных работ - 23 земельных участка поставлено на кадастровый учёт;</a:t>
            </a:r>
          </a:p>
          <a:p>
            <a:pPr>
              <a:buFontTx/>
              <a:buChar char="-"/>
            </a:pPr>
            <a:r>
              <a:rPr lang="ru-RU" sz="15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проведено 20 аукционов по продаже права на заключение договоров аренды муниципального имущества и земельных участков;</a:t>
            </a:r>
          </a:p>
          <a:p>
            <a:pPr>
              <a:buFontTx/>
              <a:buChar char="-"/>
            </a:pPr>
            <a:r>
              <a:rPr lang="ru-RU" sz="15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проведена оценка рыночной стоимости арендной платы 43 объектов.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44" y="928670"/>
            <a:ext cx="885831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Реализованные мероприятия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44" y="1364857"/>
            <a:ext cx="5000660" cy="2186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Привлечение дополнительных финансовых средств из бюджетов других уровней в рамках адресных инвестиционных программ и целевых программ Томской области с целью софинансирования расходных обязательств местного бюджета: </a:t>
            </a:r>
          </a:p>
          <a:p>
            <a:pPr>
              <a:buFontTx/>
              <a:buChar char="-"/>
            </a:pPr>
            <a:r>
              <a:rPr lang="ru-RU" sz="1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заявок в Администрацию Томской области для участия в государственных программах Томской области.</a:t>
            </a:r>
            <a:endParaRPr lang="ru-RU" sz="1600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chemeClr val="accent1">
              <a:lumMod val="60000"/>
              <a:lumOff val="4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rgbClr val="3E0000"/>
                </a:solidFill>
                <a:latin typeface="Times New Roman" pitchFamily="18" charset="0"/>
              </a:rPr>
              <a:t>Итоги реализации программы </a:t>
            </a:r>
            <a:br>
              <a:rPr lang="ru-RU" sz="2800" b="1" i="1" dirty="0" smtClean="0">
                <a:solidFill>
                  <a:srgbClr val="3E0000"/>
                </a:solidFill>
                <a:latin typeface="Times New Roman" pitchFamily="18" charset="0"/>
              </a:rPr>
            </a:br>
            <a:r>
              <a:rPr lang="ru-RU" sz="2800" b="1" i="1" dirty="0" smtClean="0">
                <a:solidFill>
                  <a:srgbClr val="3E0000"/>
                </a:solidFill>
                <a:latin typeface="Times New Roman" pitchFamily="18" charset="0"/>
              </a:rPr>
              <a:t>за 2013 - 2015 годы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0" y="1428736"/>
            <a:ext cx="9144000" cy="52864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/>
            <a:endParaRPr lang="ru-RU" sz="20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оценки степени достижения задач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предусмотрено </a:t>
            </a:r>
            <a:r>
              <a:rPr lang="ru-RU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66 контрольных индикаторов</a:t>
            </a:r>
            <a:r>
              <a:rPr lang="ru-RU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из них:</a:t>
            </a:r>
          </a:p>
          <a:p>
            <a:pPr algn="ctr"/>
            <a:endParaRPr lang="ru-RU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b="1">
              <a:solidFill>
                <a:srgbClr val="3534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625" y="3000372"/>
          <a:ext cx="8358244" cy="28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1928826"/>
                <a:gridCol w="1857388"/>
                <a:gridCol w="1857386"/>
              </a:tblGrid>
              <a:tr h="847434"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КОНТРОЛЬНЫЕ ИНДИКАТОРЫ</a:t>
                      </a:r>
                      <a:endParaRPr lang="ru-RU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2013 ГОД</a:t>
                      </a:r>
                      <a:endParaRPr lang="ru-RU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2014 ГОД</a:t>
                      </a:r>
                      <a:endParaRPr lang="ru-RU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2015 ГОД</a:t>
                      </a:r>
                      <a:endParaRPr lang="ru-RU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965718">
                <a:tc>
                  <a:txBody>
                    <a:bodyPr/>
                    <a:lstStyle/>
                    <a:p>
                      <a:r>
                        <a:rPr lang="ru-RU" sz="2400" baseline="0" dirty="0" smtClean="0">
                          <a:latin typeface="Times New Roman" pitchFamily="18" charset="0"/>
                        </a:rPr>
                        <a:t>ДОСТИГНУТЫ </a:t>
                      </a:r>
                      <a:endParaRPr lang="ru-RU" sz="2400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aseline="0" dirty="0" smtClean="0">
                          <a:latin typeface="Times New Roman" pitchFamily="18" charset="0"/>
                        </a:rPr>
                        <a:t>51</a:t>
                      </a:r>
                      <a:endParaRPr lang="ru-RU" sz="3600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aseline="0" dirty="0" smtClean="0">
                          <a:latin typeface="Times New Roman" pitchFamily="18" charset="0"/>
                        </a:rPr>
                        <a:t>47</a:t>
                      </a:r>
                      <a:endParaRPr lang="ru-RU" sz="3600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aseline="0" dirty="0" smtClean="0">
                          <a:latin typeface="Times New Roman" pitchFamily="18" charset="0"/>
                        </a:rPr>
                        <a:t>47</a:t>
                      </a:r>
                      <a:endParaRPr lang="ru-RU" sz="3600" baseline="0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1044368">
                <a:tc>
                  <a:txBody>
                    <a:bodyPr/>
                    <a:lstStyle/>
                    <a:p>
                      <a:r>
                        <a:rPr lang="ru-RU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</a:rPr>
                        <a:t>НЕ ДОСТИГНУТЫ</a:t>
                      </a:r>
                      <a:endParaRPr lang="ru-RU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3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</a:rPr>
                        <a:t>15</a:t>
                      </a:r>
                      <a:endParaRPr lang="ru-RU" sz="3600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</a:rPr>
                        <a:t>19</a:t>
                      </a:r>
                      <a:endParaRPr lang="ru-RU" sz="3600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</a:rPr>
                        <a:t>19</a:t>
                      </a:r>
                      <a:endParaRPr lang="ru-RU" sz="3600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928670"/>
          <a:ext cx="9001156" cy="592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7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57232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Контрольные индикаторы</a:t>
            </a:r>
            <a:br>
              <a:rPr lang="ru-RU" sz="2800" b="1" dirty="0" smtClean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(положительная динамика)</a:t>
            </a:r>
            <a:endParaRPr lang="ru-RU" sz="2000" b="1" dirty="0">
              <a:solidFill>
                <a:srgbClr val="3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0" y="571480"/>
          <a:ext cx="914400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7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Контрольные индикаторы не достигнуты</a:t>
            </a:r>
            <a:endParaRPr lang="ru-RU" sz="2000" b="1" dirty="0">
              <a:solidFill>
                <a:srgbClr val="3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0" y="0"/>
            <a:ext cx="9144000" cy="4286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Реализация инвестиционных проектов</a:t>
            </a:r>
            <a:endParaRPr lang="ru-RU" sz="2000" b="1" dirty="0">
              <a:solidFill>
                <a:srgbClr val="3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039" name="Group 79"/>
          <p:cNvGraphicFramePr>
            <a:graphicFrameLocks noGrp="1"/>
          </p:cNvGraphicFramePr>
          <p:nvPr/>
        </p:nvGraphicFramePr>
        <p:xfrm>
          <a:off x="0" y="500063"/>
          <a:ext cx="9144000" cy="6533833"/>
        </p:xfrm>
        <a:graphic>
          <a:graphicData uri="http://schemas.openxmlformats.org/drawingml/2006/table">
            <a:tbl>
              <a:tblPr/>
              <a:tblGrid>
                <a:gridCol w="2500313"/>
                <a:gridCol w="4303712"/>
                <a:gridCol w="2339975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Инвестиционные проекты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4F4D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3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4D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Краткое описание хода реализации проекта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3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Эффективность от реализации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4F4D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3C2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Спортивно-развлекательный комплекс (ИП Григорьев И.Ю.)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стадии реализации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Приобретение специализированной техники  (ООО «Заря-Сервис»)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Приобретено 2 мусоровоза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Создано 2 рабочих места, поступило в бюджет 0,182 млн. руб.,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объём оказанных услуг – 0,5 млн. руб. в год.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</a:tr>
              <a:tr h="1144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Традиционная телефония. Новые и прочие услуги. Линии передачи и объекты инфраструктуры.  (Томский филиал ОАО «Ростелеком»)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Проведено строительство оптических сетей и подключение к услугам новых клиентов. Фактический объём финансирования составил 7,600 млн. рублей.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мачты для размещения антенных устройств РРЛ в п.Дальнее.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Реконструкция вертодрома «Пески» (Томский филиал ООО «Авиапредприятие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«Газпром авиа»)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в стадии реализации. Определена подрядная организация – ООО Томскгазстрой»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Газификация Колпашевского городского поселения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(Администрация Колпашевского городского поселения).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-завершено строительство газопроводов  6 очереди 1и 2 этапов, подготовлена ПСД для строительства 21 км газопроводов 7 очереди;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-построено 2  газовые модульные котельные «Техучасток» и  «Урожай»;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-построено 750 м наружных газопроводов – обвязок для поквартирной газификации 15 многоквартирных домов.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-осуществлён монтаж коллективных дымоходов для поквартирной газификации 15 двухэтажных многоквартирных домов.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Объём привлеченных средств в 2013-2015гг. – 103,430 млн. рублей.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Введено в эксплуатацию 2 газовые котельные взамен угольных.  Газифицировано 415 домовладений, а также здания предприятий и организаций.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Сокращены вредные выбросы в атмосферу: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2014г. на 141,9 тн., в 2013г. на 152,3 тн.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0" y="0"/>
            <a:ext cx="9144000" cy="4286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u="sng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Реализация предпринимательских проектов</a:t>
            </a:r>
            <a:endParaRPr lang="ru-RU" sz="2000" b="1">
              <a:solidFill>
                <a:srgbClr val="3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267" name="Group 187"/>
          <p:cNvGraphicFramePr>
            <a:graphicFrameLocks noGrp="1"/>
          </p:cNvGraphicFramePr>
          <p:nvPr/>
        </p:nvGraphicFramePr>
        <p:xfrm>
          <a:off x="34925" y="500063"/>
          <a:ext cx="9109075" cy="6264593"/>
        </p:xfrm>
        <a:graphic>
          <a:graphicData uri="http://schemas.openxmlformats.org/drawingml/2006/table">
            <a:tbl>
              <a:tblPr/>
              <a:tblGrid>
                <a:gridCol w="3744913"/>
                <a:gridCol w="863600"/>
                <a:gridCol w="3168650"/>
                <a:gridCol w="1331912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Инвестиционные проекты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F4D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3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4D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инвестора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3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4D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Краткое описание хода реализации проекта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3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Эффективность от реализации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4F4D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3C2"/>
                    </a:solidFill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Открытие кафе «Язасуши) на 20 посадочных мест в с.Тогур (ИП Григоренко Е.Г.)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реализован. Кафе открылось в марте 2015г.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результате реализации указанных проектов: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Создано 13 рабочих мест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 в бюджет: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 2014г. – 0,037 млн. р.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 2015г. – 1,022 млн. 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Укрупнение пасеки в с.Новоильинка (ИП Панова А.В.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реализован в 2014 году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Открытие гриль - бара на 40 посадочных мест в г.Колпашево (ИП Комаров П.А.)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реализован. Кафе открылось в январе 2015г.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Открытие парикмахерской в г.Колпашево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реализован в 2015г.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Переоснащение старой пилорамы (ООО «Риск»)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Приобретена и установлена дисковая пилорама углового пиления ПДПУ-600.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Полносистемное производство водных биоресурсов с применением установки замкнутого водоснабжения в с.Тогур (ИП Легуш В.В.)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реализован в 2014г.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в д.Чугунка фермерского хозяйства молочного и мясного направления (Глава КФХ Берилов И.Н.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Закуплено оборудование для пастеризации молока. Реализация проекта продолжается в 2016 году.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Открытие детского кафе, комнаты временного пребывания детей и детского развлекательного центра «Стрекоза» (ИП Филиппова Н.С.)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Детский развлекательный центр открыт в декабре 2015г, реализация проекта продолжается в 2016г.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79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C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accent1">
              <a:lumMod val="60000"/>
              <a:lumOff val="4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</a:rPr>
              <a:t>Основные показатели социально-экономического положения района в 2015 году по отношению к 2010 году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Объём промышленного производства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увеличился в 1,77 раза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предварительным данным (исполнено на 92,9% к утвержденному на 2018 год).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Объём промышленного производства на душу населения по крупным и средним предприятиям и организациям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увеличился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 8,4 тыс. рублей до 16,6 тыс. рублей или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1,98 раза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(исполнено к утвержденному ПСЭР на 2018 год – 89,2%). 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Объём розничного товарооборота на душу населения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увеличился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 50,8 до 130,7 тыс. рублей или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2,57 раза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(исполнено к утвержденному ПСЭР на 2018 год – 145,2%).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Объём платных услуг на душу населения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увеличился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 13,1 до 24,3 тыс. рублей или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1,85 раза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(исполнено к утвержденному ПСЭР на 2018 год – 121,3%).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5. Среднемесячная заработная плата одного работника в целом по району составила 34 444,3 рубля 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увеличилась в 1,7 раза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(исполнено к утвержденному ПСЭР на 2018 год – 124,3%).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6. С начала реализации ПСЭР (за 2013-2015гг.) введено в эксплуатацию 28,275 тыс. кв.м. жилья, что составило 70,7% от ожидаемого показателя к концу реализации ПСЭР.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7. Объём инвестиций в основной капитал по предприятиям и организациям района за 2013-2015гг.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оставил 3 784,2 млн. рублей по предварительным данным или 60,2% от объёма инвестиций за 6 лет (2007-2012гг.).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8. Среднегодовая численность населения за 2013-2015 годы сократилась на 2,8% (прогноз на 2013-2018гг. – убыль не более 10%).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1435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3E0000"/>
                </a:solidFill>
                <a:latin typeface="Times New Roman" pitchFamily="18" charset="0"/>
              </a:rPr>
              <a:t>Сводный отчёт сформирован по приоритетным направлениям и задачам</a:t>
            </a:r>
            <a:br>
              <a:rPr lang="ru-RU" b="1" i="1" dirty="0" smtClean="0">
                <a:solidFill>
                  <a:srgbClr val="3E0000"/>
                </a:solidFill>
                <a:latin typeface="Times New Roman" pitchFamily="18" charset="0"/>
              </a:rPr>
            </a:br>
            <a:r>
              <a:rPr lang="ru-RU" b="1" i="1" dirty="0" smtClean="0">
                <a:solidFill>
                  <a:srgbClr val="3E0000"/>
                </a:solidFill>
                <a:latin typeface="Times New Roman" pitchFamily="18" charset="0"/>
              </a:rPr>
              <a:t>на основании отчётов ответственных исполнителей в соответствии с инструкцией, утверждённой постановлением Главы Колпашевского района от 13.05.2015 №93.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 smtClean="0">
              <a:solidFill>
                <a:srgbClr val="3E0000"/>
              </a:solidFill>
              <a:latin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3E0000"/>
                </a:solidFill>
                <a:latin typeface="Times New Roman" pitchFamily="18" charset="0"/>
              </a:rPr>
              <a:t>Сводный отчёт о реализации ПСЭР </a:t>
            </a:r>
            <a:br>
              <a:rPr lang="ru-RU" b="1" i="1" dirty="0" smtClean="0">
                <a:solidFill>
                  <a:srgbClr val="3E0000"/>
                </a:solidFill>
                <a:latin typeface="Times New Roman" pitchFamily="18" charset="0"/>
              </a:rPr>
            </a:br>
            <a:r>
              <a:rPr lang="ru-RU" b="1" i="1" dirty="0" smtClean="0">
                <a:solidFill>
                  <a:srgbClr val="3E0000"/>
                </a:solidFill>
                <a:latin typeface="Times New Roman" pitchFamily="18" charset="0"/>
              </a:rPr>
              <a:t>за 2013-2015гг. – итоговый (утверждена Стратегия СЭР Колпашевского района до 2030 года).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0" y="785794"/>
            <a:ext cx="9144000" cy="2071702"/>
          </a:xfrm>
        </p:spPr>
        <p:txBody>
          <a:bodyPr rtlCol="0">
            <a:normAutofit fontScale="62500" lnSpcReduction="20000"/>
          </a:bodyPr>
          <a:lstStyle/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ru-RU" sz="9800" dirty="0" smtClean="0">
                <a:solidFill>
                  <a:schemeClr val="accent4">
                    <a:lumMod val="50000"/>
                  </a:schemeClr>
                </a:solidFill>
              </a:rPr>
              <a:t>Благодарю за внимание!</a:t>
            </a:r>
            <a:endParaRPr lang="ru-RU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800" dirty="0" smtClean="0"/>
              <a:t>    </a:t>
            </a:r>
            <a:endParaRPr lang="ru-RU" sz="5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2788" y="2285993"/>
            <a:ext cx="5631212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chemeClr val="accent1">
              <a:lumMod val="60000"/>
              <a:lumOff val="4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rgbClr val="3E0000"/>
                </a:solidFill>
                <a:latin typeface="Times New Roman" pitchFamily="18" charset="0"/>
              </a:rPr>
              <a:t>Структура сводного отчёта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0" y="1071546"/>
            <a:ext cx="9144000" cy="56436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1.Реализация программных мероприятий;</a:t>
            </a:r>
          </a:p>
          <a:p>
            <a:pPr algn="just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2.Эффективность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от реализации инвестиционных проектов;</a:t>
            </a:r>
          </a:p>
          <a:p>
            <a:pPr algn="just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3.Показатели мониторинга и оценки выполнения ПСЭР </a:t>
            </a:r>
          </a:p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(Контрольные индикаторы);</a:t>
            </a:r>
          </a:p>
          <a:p>
            <a:pPr algn="just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Приложение №1. Информация о степени выполнения</a:t>
            </a:r>
          </a:p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программных мероприятий ПСЭР за 2013-2015 годы;</a:t>
            </a:r>
          </a:p>
          <a:p>
            <a:pPr algn="just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Приложение №2. Информация об использовании средств </a:t>
            </a:r>
          </a:p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на выполнение мероприятий и инвестиционных проектов ПСЭР;</a:t>
            </a:r>
          </a:p>
          <a:p>
            <a:pPr algn="just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Приложение №3. Анализ основных показателей СЭР </a:t>
            </a:r>
          </a:p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Колпашевского района.</a:t>
            </a:r>
          </a:p>
          <a:p>
            <a:pPr algn="just"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357188"/>
            <a:ext cx="8501063" cy="1000125"/>
          </a:xfrm>
        </p:spPr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3E0000"/>
                </a:solidFill>
                <a:latin typeface="Times New Roman" pitchFamily="18" charset="0"/>
              </a:rPr>
              <a:t/>
            </a:r>
            <a:br>
              <a:rPr lang="ru-RU" b="1" i="1" dirty="0" smtClean="0">
                <a:solidFill>
                  <a:srgbClr val="3E0000"/>
                </a:solidFill>
                <a:latin typeface="Times New Roman" pitchFamily="18" charset="0"/>
              </a:rPr>
            </a:br>
            <a:r>
              <a:rPr lang="ru-RU" sz="3100" b="1" i="1" dirty="0" smtClean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85750" y="4500563"/>
            <a:ext cx="3000375" cy="21431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1. Наращивание экономического потенциала и формирование инвестиционной привлекательности.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571875" y="4429125"/>
            <a:ext cx="2643188" cy="21431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2. Развитие социальной сферы, улучшение условий жизнедеятельности населения.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572250" y="4429125"/>
            <a:ext cx="2357438" cy="21431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3. Повышение эффективности и качества муниципального управления и муниципальных финансов.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7358063" y="4000500"/>
            <a:ext cx="571500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Блок-схема: перфолента 15"/>
          <p:cNvSpPr/>
          <p:nvPr/>
        </p:nvSpPr>
        <p:spPr>
          <a:xfrm>
            <a:off x="714348" y="3357562"/>
            <a:ext cx="7858180" cy="78581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cap="all" dirty="0">
                <a:solidFill>
                  <a:srgbClr val="3E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СТРАТЕГИЧЕСКИЕ ПРИОРИТЕТЫ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 flipV="1">
            <a:off x="1500188" y="4000500"/>
            <a:ext cx="500062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4644231" y="4071144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285720" y="1428736"/>
            <a:ext cx="2857520" cy="15716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Главная цель Комплексной программы- </a:t>
            </a:r>
            <a:endParaRPr lang="ru-RU" sz="2400" i="1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00500" y="1428750"/>
            <a:ext cx="4938713" cy="1643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Обеспечение высокого и устойчивого качества жизни нынешнего и будущего поколений жителей района.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214688" y="2000250"/>
            <a:ext cx="78581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cap="all" dirty="0">
                <a:solidFill>
                  <a:srgbClr val="3E0000"/>
                </a:solidFill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Комплексная программа СЭР Колпашевского района на 2013-2018 годы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4422"/>
          </a:xfrm>
          <a:solidFill>
            <a:schemeClr val="accent1">
              <a:lumMod val="60000"/>
              <a:lumOff val="4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rgbClr val="3E0000"/>
                </a:solidFill>
                <a:latin typeface="Times New Roman" pitchFamily="18" charset="0"/>
              </a:rPr>
              <a:t>Итоги реализации Комплексной программы </a:t>
            </a:r>
            <a:br>
              <a:rPr lang="ru-RU" sz="2800" b="1" i="1" dirty="0" smtClean="0">
                <a:solidFill>
                  <a:srgbClr val="3E0000"/>
                </a:solidFill>
                <a:latin typeface="Times New Roman" pitchFamily="18" charset="0"/>
              </a:rPr>
            </a:br>
            <a:r>
              <a:rPr lang="ru-RU" sz="2800" b="1" i="1" dirty="0" smtClean="0">
                <a:solidFill>
                  <a:srgbClr val="3E0000"/>
                </a:solidFill>
                <a:latin typeface="Times New Roman" pitchFamily="18" charset="0"/>
              </a:rPr>
              <a:t>за 2013 - 2015 годы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0" y="1214422"/>
            <a:ext cx="9144000" cy="56435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проценты выполнения мероприятий за 2013-2015гг. составил  82%.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по приоритетам: </a:t>
            </a: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Приоритет 1. – 76 % (2013 год – 78%, 2014 год – 74%, 2015 год – 74%); </a:t>
            </a: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Приоритет 2. – 83 % (2013 год -  87%, 2014 год – 75%, 2015 год – 89%);</a:t>
            </a:r>
          </a:p>
          <a:p>
            <a:pPr algn="ct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Приоритет 3. – 86 % (2013 год – 86%, 2014 год – 92%, 2015 год – 81%).</a:t>
            </a:r>
          </a:p>
          <a:p>
            <a:pPr algn="ctr">
              <a:buFontTx/>
              <a:buChar char="-"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b="1" dirty="0">
              <a:solidFill>
                <a:srgbClr val="3534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63" y="1857375"/>
          <a:ext cx="8215371" cy="2037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770"/>
                <a:gridCol w="2562915"/>
                <a:gridCol w="2053843"/>
                <a:gridCol w="2053843"/>
              </a:tblGrid>
              <a:tr h="8572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мероприятий развёрнутой структуры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 них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100%-ное выполнение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Процент исполнения</a:t>
                      </a:r>
                    </a:p>
                  </a:txBody>
                  <a:tcPr/>
                </a:tc>
              </a:tr>
              <a:tr h="30004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 год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84%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147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17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81%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0" y="0"/>
            <a:ext cx="9144000" cy="9286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3E0000"/>
                </a:solidFill>
                <a:latin typeface="Times New Roman" pitchFamily="18" charset="0"/>
                <a:ea typeface="+mj-ea"/>
                <a:cs typeface="+mj-cs"/>
              </a:rPr>
              <a:t>Объём финансирования Комплексной программы</a:t>
            </a:r>
          </a:p>
        </p:txBody>
      </p:sp>
      <p:graphicFrame>
        <p:nvGraphicFramePr>
          <p:cNvPr id="23623" name="Group 71"/>
          <p:cNvGraphicFramePr>
            <a:graphicFrameLocks noGrp="1"/>
          </p:cNvGraphicFramePr>
          <p:nvPr/>
        </p:nvGraphicFramePr>
        <p:xfrm>
          <a:off x="0" y="2357438"/>
          <a:ext cx="9144000" cy="3209926"/>
        </p:xfrm>
        <a:graphic>
          <a:graphicData uri="http://schemas.openxmlformats.org/drawingml/2006/table">
            <a:tbl>
              <a:tblPr/>
              <a:tblGrid>
                <a:gridCol w="958850"/>
                <a:gridCol w="884238"/>
                <a:gridCol w="854075"/>
                <a:gridCol w="842962"/>
                <a:gridCol w="736600"/>
                <a:gridCol w="885825"/>
                <a:gridCol w="811213"/>
                <a:gridCol w="811212"/>
                <a:gridCol w="884238"/>
                <a:gridCol w="760412"/>
                <a:gridCol w="714375"/>
              </a:tblGrid>
              <a:tr h="820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Предусмотрено ПСЭР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Предусмотрено Планами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Фактически осуществлено в 2013-2015гг., млн. рублей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2013-2018гг.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2013-2015гг.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2013-2015гг.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Всего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БП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ПСЭР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3 190,027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1660,377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1446,006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897,767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89,185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361,174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213,231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42,633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191,544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62,1%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8297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28,1%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</a:tr>
              <a:tr h="5461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капитальные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1237,229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649,067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79,638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282,954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72,989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41,125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172,361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52,2%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</a:tr>
              <a:tr h="5461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текущие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208,777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248,700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9,547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78,220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140,242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1,508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19,183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119,1%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2ED"/>
                    </a:solidFill>
                  </a:tcPr>
                </a:tc>
              </a:tr>
            </a:tbl>
          </a:graphicData>
        </a:graphic>
      </p:graphicFrame>
      <p:sp>
        <p:nvSpPr>
          <p:cNvPr id="23621" name="Прямоугольник 5"/>
          <p:cNvSpPr>
            <a:spLocks noChangeArrowheads="1"/>
          </p:cNvSpPr>
          <p:nvPr/>
        </p:nvSpPr>
        <p:spPr bwMode="auto">
          <a:xfrm>
            <a:off x="214313" y="1000125"/>
            <a:ext cx="86439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>
                <a:cs typeface="Times New Roman" pitchFamily="18" charset="0"/>
              </a:rPr>
              <a:t>Фактический объём финансирования мероприятий и инвестиционных проектов </a:t>
            </a:r>
          </a:p>
          <a:p>
            <a:pPr algn="ctr"/>
            <a:r>
              <a:rPr lang="ru-RU" sz="1800">
                <a:cs typeface="Times New Roman" pitchFamily="18" charset="0"/>
              </a:rPr>
              <a:t>за 2013-2015 годы составил </a:t>
            </a:r>
            <a:r>
              <a:rPr lang="ru-RU" sz="1800" b="1">
                <a:cs typeface="Times New Roman" pitchFamily="18" charset="0"/>
              </a:rPr>
              <a:t>897,767 млн. рублей (исполнение 62,1%);</a:t>
            </a:r>
            <a:endParaRPr lang="ru-RU" sz="1800">
              <a:cs typeface="Times New Roman" pitchFamily="18" charset="0"/>
            </a:endParaRPr>
          </a:p>
          <a:p>
            <a:pPr algn="ctr"/>
            <a:r>
              <a:rPr lang="ru-RU" sz="1800">
                <a:cs typeface="Times New Roman" pitchFamily="18" charset="0"/>
              </a:rPr>
              <a:t>От объёма финансирования, предусмотренного </a:t>
            </a:r>
            <a:r>
              <a:rPr lang="ru-RU" sz="1800" b="1">
                <a:cs typeface="Times New Roman" pitchFamily="18" charset="0"/>
              </a:rPr>
              <a:t>на весь период </a:t>
            </a:r>
            <a:r>
              <a:rPr lang="ru-RU" sz="1800">
                <a:cs typeface="Times New Roman" pitchFamily="18" charset="0"/>
              </a:rPr>
              <a:t>реализации ПСЭР </a:t>
            </a:r>
          </a:p>
          <a:p>
            <a:pPr algn="ctr"/>
            <a:r>
              <a:rPr lang="ru-RU" sz="1800">
                <a:cs typeface="Times New Roman" pitchFamily="18" charset="0"/>
              </a:rPr>
              <a:t>(2013-2018гг. - 3190,027 млн. рублей) – </a:t>
            </a:r>
            <a:r>
              <a:rPr lang="ru-RU" sz="1800" b="1">
                <a:cs typeface="Times New Roman" pitchFamily="18" charset="0"/>
              </a:rPr>
              <a:t>28,1%.</a:t>
            </a:r>
            <a:endParaRPr lang="ru-RU" sz="18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0" y="0"/>
            <a:ext cx="9144000" cy="9286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Приоритет 1.</a:t>
            </a:r>
            <a:r>
              <a:rPr lang="ru-RU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Наращивание экономического потенциала и формирование инвестиционной привлекательности.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071688" y="3571875"/>
            <a:ext cx="5214937" cy="500063"/>
          </a:xfrm>
          <a:prstGeom prst="round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Объём финансирования</a:t>
            </a:r>
          </a:p>
        </p:txBody>
      </p:sp>
      <p:graphicFrame>
        <p:nvGraphicFramePr>
          <p:cNvPr id="10" name="Содержимое 4"/>
          <p:cNvGraphicFramePr>
            <a:graphicFrameLocks/>
          </p:cNvGraphicFramePr>
          <p:nvPr/>
        </p:nvGraphicFramePr>
        <p:xfrm>
          <a:off x="357188" y="4429125"/>
          <a:ext cx="8572561" cy="135732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538165"/>
                <a:gridCol w="766527"/>
                <a:gridCol w="1014507"/>
                <a:gridCol w="971473"/>
                <a:gridCol w="971473"/>
                <a:gridCol w="971473"/>
                <a:gridCol w="838744"/>
                <a:gridCol w="816464"/>
                <a:gridCol w="683735"/>
              </a:tblGrid>
              <a:tr h="37769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Предусмотрено ПСЭР 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2013-2018гг.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Фактически осуществлено в 2013-2015гг., млн. рублей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69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Всего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БП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ПСЭР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Плану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3927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130,488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68,479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1,476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35,537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6,006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0,000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25,460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52,5%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95,5%</a:t>
                      </a: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5750" y="1214438"/>
            <a:ext cx="8501063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Степень выполнения мероприятий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за 2013-2015гг. -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76% </a:t>
            </a:r>
          </a:p>
          <a:p>
            <a:pPr algn="ctr">
              <a:defRPr/>
            </a:pPr>
            <a:r>
              <a:rPr lang="ru-RU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br>
              <a:rPr lang="ru-RU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r>
              <a:rPr lang="ru-RU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</a:t>
            </a:r>
            <a:r>
              <a:rPr lang="ru-RU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(2013г. – 78%, 2014г. – 74%, 2015г. – 74%).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6"/>
          <p:cNvSpPr>
            <a:spLocks noGrp="1"/>
          </p:cNvSpPr>
          <p:nvPr>
            <p:ph type="title"/>
          </p:nvPr>
        </p:nvSpPr>
        <p:spPr>
          <a:xfrm>
            <a:off x="0" y="714375"/>
            <a:ext cx="9144000" cy="428625"/>
          </a:xfrm>
        </p:spPr>
        <p:txBody>
          <a:bodyPr/>
          <a:lstStyle/>
          <a:p>
            <a:r>
              <a:rPr lang="ru-RU" sz="24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Реализованные мероприятия: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pPr indent="-163513">
              <a:buFont typeface="Wingdings" pitchFamily="2" charset="2"/>
              <a:buChar char="ü"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Содействие в продвижении  инвестиционных предложений: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ведётся реестр инвестиционных проектов.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indent="-163513">
              <a:buFont typeface="Wingdings" pitchFamily="2" charset="2"/>
              <a:buChar char="ü"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Реализация МП «Развитие малого и среднего предпринимательства в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Колпашевском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районе на 2013-2018г.г.»:</a:t>
            </a:r>
          </a:p>
          <a:p>
            <a:pPr indent="-163513">
              <a:buFont typeface="Wingdings" pitchFamily="2" charset="2"/>
              <a:buChar char="Ø"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Субсидии:   -на обеспечение деятельности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бизнес-инкубатора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(в том числе капитальный ремонт здания), </a:t>
            </a:r>
          </a:p>
          <a:p>
            <a:pPr indent="-163513">
              <a:buFont typeface="Arial" charset="0"/>
              <a:buNone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- победителям конкурса «Лучший предпринимательский проект «стартующего бизнеса» (2014г. – 4, 2015г. – 2);</a:t>
            </a:r>
          </a:p>
          <a:p>
            <a:pPr indent="-163513">
              <a:buFont typeface="Arial" charset="0"/>
              <a:buNone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- победителям конкурса «Лучший предпринимательский проект в МО «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Колпашевский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район» (2014г.- 2 ед.); </a:t>
            </a:r>
          </a:p>
          <a:p>
            <a:pPr indent="-163513">
              <a:buFont typeface="Arial" charset="0"/>
              <a:buNone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- субъектам предпринимательства, осуществляющим деятельность в сфере рыбного хозяйства (2015г. – 4 ед.).</a:t>
            </a:r>
          </a:p>
          <a:p>
            <a:pPr indent="-163513">
              <a:buFont typeface="Wingdings" pitchFamily="2" charset="2"/>
              <a:buChar char="Ø"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компенсации части расходов в связи с участием в мероприятиях областного и районного уровня;</a:t>
            </a:r>
          </a:p>
          <a:p>
            <a:pPr indent="-163513">
              <a:buFont typeface="Wingdings" pitchFamily="2" charset="2"/>
              <a:buChar char="Ø"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мероприятия в рамках празднования Дня российского предпринимательства, ежегодный конкурс на лучшее оформление объектов потребительского рынка к новогодним и рождественским праздникам, в 2014 году проведён конкурс «Достойный бизнес».                                                         		Объём финансирования 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300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19,124 млн. руб.</a:t>
            </a:r>
          </a:p>
          <a:p>
            <a:pPr indent="-163513">
              <a:buFont typeface="Wingdings" pitchFamily="2" charset="2"/>
              <a:buChar char="ü"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В целях создания условий для занятости населения: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компенсация затрат работодателей для оснащения рабочих мест (в том числе надомных) для трудоустройства инвалидов; финансирование трудоустройства на временную работу (выпускников учебных заведений, граждан, испытывающих трудности в поиске работы, несовершеннолетних подростков в свободное от учёбы время; на общественные работы), содействие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самозанятости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безработных (за 2013-2015гг. создано 109 рабочих мест (предпринимательская деятельность), организовано профессиональное обучение и дополнительное образование безработных граждан и женщин в период отпуска по уходу за ребенком) -  </a:t>
            </a:r>
            <a:r>
              <a:rPr lang="ru-RU" sz="1300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44,632 млн.руб</a:t>
            </a:r>
            <a:r>
              <a:rPr lang="ru-RU" sz="13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163513">
              <a:buFont typeface="Wingdings" pitchFamily="2" charset="2"/>
              <a:buChar char="ü"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В целях создания условий для поддержки и развития сельскохозяйственного производства     - 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2,273 млн. руб.:</a:t>
            </a:r>
            <a:endParaRPr lang="ru-RU" sz="13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3513">
              <a:buFont typeface="Wingdings" pitchFamily="2" charset="2"/>
              <a:buChar char="Ø"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субсидии гражданам-владельцам скота на компенсацию части затрат при транспортировке сена, на приобретение кормов, на компенсацию части затрат по искусственному осеменению коров – ежегодно; </a:t>
            </a:r>
          </a:p>
          <a:p>
            <a:pPr indent="-163513">
              <a:buFont typeface="Wingdings" pitchFamily="2" charset="2"/>
              <a:buChar char="Ø"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субсидии К(Ф)Х для поддержки молочного скотоводства  (2014, 2015гг.), на компенсацию части затрат, связанных с доставкой сена (2015г.); </a:t>
            </a:r>
          </a:p>
          <a:p>
            <a:pPr indent="-163513">
              <a:buFont typeface="Wingdings" pitchFamily="2" charset="2"/>
              <a:buChar char="Ø"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субсидии на возмещение части процентной ставки по кредитам и займам, привлеченным на развитие К(Ф)Х и ЛПХ, </a:t>
            </a:r>
          </a:p>
          <a:p>
            <a:pPr indent="-163513">
              <a:buFont typeface="Wingdings" pitchFamily="2" charset="2"/>
              <a:buChar char="Ø"/>
            </a:pP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районные сельскохозяйственные ярмарки, в 2013 г. - конкурс «Лучшее ветеранское подворье».		</a:t>
            </a:r>
          </a:p>
          <a:p>
            <a:pPr indent="-163513">
              <a:buFont typeface="Wingdings" pitchFamily="2" charset="2"/>
              <a:buChar char="ü"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Разработка генеральных планов, правил землепользования и застройки 8-ми сельских поселений </a:t>
            </a:r>
          </a:p>
          <a:p>
            <a:pPr indent="-163513">
              <a:buFont typeface="Wingdings" pitchFamily="2" charset="2"/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– 2013г. - </a:t>
            </a:r>
            <a:r>
              <a:rPr lang="ru-RU" sz="1300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2,450 млн. руб.</a:t>
            </a:r>
          </a:p>
        </p:txBody>
      </p:sp>
      <p:sp>
        <p:nvSpPr>
          <p:cNvPr id="10" name="Rectangle 71"/>
          <p:cNvSpPr>
            <a:spLocks noChangeArrowheads="1"/>
          </p:cNvSpPr>
          <p:nvPr/>
        </p:nvSpPr>
        <p:spPr bwMode="auto">
          <a:xfrm>
            <a:off x="0" y="0"/>
            <a:ext cx="9144000" cy="7143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Приоритет 1.</a:t>
            </a:r>
            <a:r>
              <a:rPr lang="ru-RU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Наращивание экономического потенциала и формирование инвестиционной привлекательности.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Приоритет 2</a:t>
            </a:r>
            <a:r>
              <a:rPr lang="ru-RU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>
                <a:solidFill>
                  <a:srgbClr val="3E0000"/>
                </a:solidFill>
                <a:latin typeface="Times New Roman" pitchFamily="18" charset="0"/>
                <a:cs typeface="Times New Roman" pitchFamily="18" charset="0"/>
              </a:rPr>
              <a:t>Развитие социальной сферы, улучшение условий жизнедеятельности населения».</a:t>
            </a:r>
            <a:endParaRPr lang="ru-RU" sz="2200" b="1" dirty="0">
              <a:solidFill>
                <a:srgbClr val="3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857250"/>
            <a:ext cx="9144000" cy="3286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16 задач в сфере безопасности жизнедеятельности и охраны окружающей среды, здравоохранения, образования, культуры, физической культуры и спорта, в области модернизации коммунальной инфраструктуры, улучшения транспортного обслуживания и состояния автомобильных дорог, благоустройства населенных пунктов, жилищных условий населения района. </a:t>
            </a:r>
          </a:p>
          <a:p>
            <a:pPr algn="ctr">
              <a:defRPr/>
            </a:pP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Степень выполнения мероприятий </a:t>
            </a:r>
          </a:p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2013-2015гг. -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83%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solidFill>
                  <a:srgbClr val="3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(2013г. – 87% , 2014г. – 75%, 2015г. – 89%).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2286000" y="4357688"/>
            <a:ext cx="4786313" cy="500062"/>
          </a:xfrm>
          <a:prstGeom prst="flowChartPunched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Объём финансирования </a:t>
            </a:r>
          </a:p>
        </p:txBody>
      </p:sp>
      <p:graphicFrame>
        <p:nvGraphicFramePr>
          <p:cNvPr id="8" name="Содержимое 4"/>
          <p:cNvGraphicFramePr>
            <a:graphicFrameLocks/>
          </p:cNvGraphicFramePr>
          <p:nvPr/>
        </p:nvGraphicFramePr>
        <p:xfrm>
          <a:off x="285750" y="4929188"/>
          <a:ext cx="8572561" cy="145487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538165"/>
                <a:gridCol w="766527"/>
                <a:gridCol w="1014507"/>
                <a:gridCol w="971473"/>
                <a:gridCol w="971473"/>
                <a:gridCol w="971473"/>
                <a:gridCol w="838744"/>
                <a:gridCol w="816464"/>
                <a:gridCol w="683735"/>
              </a:tblGrid>
              <a:tr h="4373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Предусмотрено ПСЭР 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2013-2018гг.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Фактически осуществлено в 2013-2015гг., млн. рублей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80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Всего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БП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ПСЭР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Плану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454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1005,042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669,475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87,709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325,637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206,086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42,633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7,410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41%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85,8%</a:t>
                      </a: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10393</TotalTime>
  <Words>3269</Words>
  <Application>Microsoft Office PowerPoint</Application>
  <PresentationFormat>Экран (4:3)</PresentationFormat>
  <Paragraphs>429</Paragraphs>
  <Slides>20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Отчёт  ОБ ИТОГАХ РЕАЛИЗАЦИИ  в 2013 - 2015 годах Комплексной программы социально- экономического развития Колпашевского района на 2013-2018 годы</vt:lpstr>
      <vt:lpstr>Слайд 2</vt:lpstr>
      <vt:lpstr>Структура сводного отчёта</vt:lpstr>
      <vt:lpstr>     </vt:lpstr>
      <vt:lpstr>Итоги реализации Комплексной программы  за 2013 - 2015 годы</vt:lpstr>
      <vt:lpstr>Слайд 6</vt:lpstr>
      <vt:lpstr>Слайд 7</vt:lpstr>
      <vt:lpstr>Реализованные мероприятия:</vt:lpstr>
      <vt:lpstr>Слайд 9</vt:lpstr>
      <vt:lpstr>Реализованные мероприятия:</vt:lpstr>
      <vt:lpstr>Реализованные мероприятия (продолжение):</vt:lpstr>
      <vt:lpstr>Слайд 12</vt:lpstr>
      <vt:lpstr>Слайд 13</vt:lpstr>
      <vt:lpstr>Итоги реализации программы  за 2013 - 2015 годы</vt:lpstr>
      <vt:lpstr>Контрольные индикаторы  (положительная динамика)</vt:lpstr>
      <vt:lpstr>Контрольные индикаторы не достигнуты</vt:lpstr>
      <vt:lpstr>Слайд 17</vt:lpstr>
      <vt:lpstr>Слайд 18</vt:lpstr>
      <vt:lpstr>Основные показатели социально-экономического положения района в 2015 году по отношению к 2010 году 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Отдел экономики 4</dc:creator>
  <cp:lastModifiedBy>Отдел экономики 4</cp:lastModifiedBy>
  <cp:revision>1208</cp:revision>
  <cp:lastPrinted>1601-01-01T00:00:00Z</cp:lastPrinted>
  <dcterms:created xsi:type="dcterms:W3CDTF">1601-01-01T00:00:00Z</dcterms:created>
  <dcterms:modified xsi:type="dcterms:W3CDTF">2016-07-07T08:53:42Z</dcterms:modified>
</cp:coreProperties>
</file>