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339" r:id="rId3"/>
    <p:sldId id="343" r:id="rId4"/>
    <p:sldId id="344" r:id="rId5"/>
    <p:sldId id="345" r:id="rId6"/>
    <p:sldId id="346" r:id="rId7"/>
    <p:sldId id="347" r:id="rId8"/>
    <p:sldId id="349" r:id="rId9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0033CC"/>
    <a:srgbClr val="CC406B"/>
    <a:srgbClr val="E859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83" autoAdjust="0"/>
    <p:restoredTop sz="94125" autoAdjust="0"/>
  </p:normalViewPr>
  <p:slideViewPr>
    <p:cSldViewPr>
      <p:cViewPr varScale="1">
        <p:scale>
          <a:sx n="116" d="100"/>
          <a:sy n="116" d="100"/>
        </p:scale>
        <p:origin x="177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4D21D1-78CC-4431-95D7-8EC976B1DCEA}" type="doc">
      <dgm:prSet loTypeId="urn:microsoft.com/office/officeart/2005/8/layout/vList5" loCatId="list" qsTypeId="urn:microsoft.com/office/officeart/2005/8/quickstyle/simple1#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B68EF120-9179-483C-8AAF-9904FC7AB157}">
      <dgm:prSet phldrT="[Текст]" custT="1"/>
      <dgm:spPr/>
      <dgm:t>
        <a:bodyPr/>
        <a:lstStyle/>
        <a:p>
          <a:r>
            <a:rPr lang="ru-RU" sz="2000" b="1" dirty="0" smtClean="0"/>
            <a:t>Организация обучения безопасности труда</a:t>
          </a:r>
        </a:p>
      </dgm:t>
    </dgm:pt>
    <dgm:pt modelId="{255C0AB3-A80D-4944-92ED-84504933B519}" type="parTrans" cxnId="{BC04B369-FDAE-4D24-9E57-9BCE3A585E55}">
      <dgm:prSet/>
      <dgm:spPr/>
      <dgm:t>
        <a:bodyPr/>
        <a:lstStyle/>
        <a:p>
          <a:endParaRPr lang="ru-RU"/>
        </a:p>
      </dgm:t>
    </dgm:pt>
    <dgm:pt modelId="{502C8CE2-3490-4386-AC71-732F0DE43938}" type="sibTrans" cxnId="{BC04B369-FDAE-4D24-9E57-9BCE3A585E55}">
      <dgm:prSet/>
      <dgm:spPr/>
      <dgm:t>
        <a:bodyPr/>
        <a:lstStyle/>
        <a:p>
          <a:endParaRPr lang="ru-RU"/>
        </a:p>
      </dgm:t>
    </dgm:pt>
    <dgm:pt modelId="{055ED9FA-7643-47CC-9CFE-C9787597CCE1}">
      <dgm:prSet phldrT="[Текст]" custT="1"/>
      <dgm:spPr/>
      <dgm:t>
        <a:bodyPr/>
        <a:lstStyle/>
        <a:p>
          <a:pPr algn="just"/>
          <a:r>
            <a:rPr lang="ru-RU" sz="1600" dirty="0" smtClean="0"/>
            <a:t>Действует с 1 марта 2017 года  и заменил  ГОСТ 12.0.004-90.</a:t>
          </a:r>
          <a:endParaRPr lang="ru-RU" sz="1600" dirty="0"/>
        </a:p>
      </dgm:t>
    </dgm:pt>
    <dgm:pt modelId="{BF837B14-3B38-4F9F-9FC1-EA4F1E1D5E37}" type="parTrans" cxnId="{084F15EA-8563-40DC-BDE1-3D75064F20B0}">
      <dgm:prSet/>
      <dgm:spPr/>
      <dgm:t>
        <a:bodyPr/>
        <a:lstStyle/>
        <a:p>
          <a:endParaRPr lang="ru-RU"/>
        </a:p>
      </dgm:t>
    </dgm:pt>
    <dgm:pt modelId="{708B7D29-4278-4AB1-8197-4177D6E91DE7}" type="sibTrans" cxnId="{084F15EA-8563-40DC-BDE1-3D75064F20B0}">
      <dgm:prSet/>
      <dgm:spPr/>
      <dgm:t>
        <a:bodyPr/>
        <a:lstStyle/>
        <a:p>
          <a:endParaRPr lang="ru-RU"/>
        </a:p>
      </dgm:t>
    </dgm:pt>
    <dgm:pt modelId="{418BFDCD-C906-4CB7-BBC2-E83B41674D33}">
      <dgm:prSet phldrT="[Текст]" custT="1"/>
      <dgm:spPr/>
      <dgm:t>
        <a:bodyPr/>
        <a:lstStyle/>
        <a:p>
          <a:pPr algn="just"/>
          <a:r>
            <a:rPr lang="ru-RU" sz="1600" dirty="0" smtClean="0"/>
            <a:t>Не является обязательным и носит рекомендательный характер.</a:t>
          </a:r>
          <a:endParaRPr lang="ru-RU" sz="1600" dirty="0"/>
        </a:p>
      </dgm:t>
    </dgm:pt>
    <dgm:pt modelId="{B29D9DD4-B8F7-41FF-B918-81FD95FE4903}" type="parTrans" cxnId="{27A3CECF-457F-442A-9637-1A82A98F503F}">
      <dgm:prSet/>
      <dgm:spPr/>
      <dgm:t>
        <a:bodyPr/>
        <a:lstStyle/>
        <a:p>
          <a:endParaRPr lang="ru-RU"/>
        </a:p>
      </dgm:t>
    </dgm:pt>
    <dgm:pt modelId="{F671D985-96E0-4C3D-88DF-CDAE37A86F0B}" type="sibTrans" cxnId="{27A3CECF-457F-442A-9637-1A82A98F503F}">
      <dgm:prSet/>
      <dgm:spPr/>
      <dgm:t>
        <a:bodyPr/>
        <a:lstStyle/>
        <a:p>
          <a:endParaRPr lang="ru-RU"/>
        </a:p>
      </dgm:t>
    </dgm:pt>
    <dgm:pt modelId="{DAD3573A-EDBB-4C43-A093-A54263FC6E35}">
      <dgm:prSet phldrT="[Текст]" custT="1"/>
      <dgm:spPr/>
      <dgm:t>
        <a:bodyPr/>
        <a:lstStyle/>
        <a:p>
          <a:pPr algn="just"/>
          <a:r>
            <a:rPr lang="ru-RU" sz="1600" dirty="0" smtClean="0"/>
            <a:t>В ГОСТ 12.0.004-2015 появились современные методы обучения охране труда.</a:t>
          </a:r>
          <a:endParaRPr lang="ru-RU" sz="1600" dirty="0"/>
        </a:p>
      </dgm:t>
    </dgm:pt>
    <dgm:pt modelId="{5B804E97-FCAB-4553-B679-11054CF58F5A}" type="parTrans" cxnId="{40C591BA-5D78-4BE7-95B8-F7DB07539DC5}">
      <dgm:prSet/>
      <dgm:spPr/>
      <dgm:t>
        <a:bodyPr/>
        <a:lstStyle/>
        <a:p>
          <a:endParaRPr lang="ru-RU"/>
        </a:p>
      </dgm:t>
    </dgm:pt>
    <dgm:pt modelId="{18D7AD3A-65FC-471D-813B-CB3A7DA8A3A2}" type="sibTrans" cxnId="{40C591BA-5D78-4BE7-95B8-F7DB07539DC5}">
      <dgm:prSet/>
      <dgm:spPr/>
      <dgm:t>
        <a:bodyPr/>
        <a:lstStyle/>
        <a:p>
          <a:endParaRPr lang="ru-RU"/>
        </a:p>
      </dgm:t>
    </dgm:pt>
    <dgm:pt modelId="{D941B6CC-2327-464D-B224-357D8AF27D43}">
      <dgm:prSet phldrT="[Текст]" custT="1"/>
      <dgm:spPr/>
      <dgm:t>
        <a:bodyPr/>
        <a:lstStyle/>
        <a:p>
          <a:pPr algn="just"/>
          <a:r>
            <a:rPr lang="ru-RU" sz="1600" dirty="0" smtClean="0"/>
            <a:t>ГОСТ отменил ограничения в количестве попыток отдельного работника сдать экзамены по охране труда.</a:t>
          </a:r>
          <a:endParaRPr lang="ru-RU" sz="1600" dirty="0"/>
        </a:p>
      </dgm:t>
    </dgm:pt>
    <dgm:pt modelId="{5499CC7B-1FC2-49E8-ACBA-3C5DC275A0AC}" type="parTrans" cxnId="{5CADB2B1-7C11-4E32-8030-C86BCEFD881C}">
      <dgm:prSet/>
      <dgm:spPr/>
      <dgm:t>
        <a:bodyPr/>
        <a:lstStyle/>
        <a:p>
          <a:endParaRPr lang="ru-RU"/>
        </a:p>
      </dgm:t>
    </dgm:pt>
    <dgm:pt modelId="{94887357-936A-4DB2-9B3B-16E3D1E853DD}" type="sibTrans" cxnId="{5CADB2B1-7C11-4E32-8030-C86BCEFD881C}">
      <dgm:prSet/>
      <dgm:spPr/>
      <dgm:t>
        <a:bodyPr/>
        <a:lstStyle/>
        <a:p>
          <a:endParaRPr lang="ru-RU"/>
        </a:p>
      </dgm:t>
    </dgm:pt>
    <dgm:pt modelId="{546EB95A-424C-4F50-A588-7A3917B2DEDD}">
      <dgm:prSet phldrT="[Текст]" custT="1"/>
      <dgm:spPr/>
      <dgm:t>
        <a:bodyPr/>
        <a:lstStyle/>
        <a:p>
          <a:pPr algn="just"/>
          <a:r>
            <a:rPr lang="ru-RU" sz="1600" dirty="0" smtClean="0"/>
            <a:t>Процедура инструктажа по безопасности труда  расписана намного более детально и подробно.</a:t>
          </a:r>
          <a:endParaRPr lang="ru-RU" sz="1600" dirty="0"/>
        </a:p>
      </dgm:t>
    </dgm:pt>
    <dgm:pt modelId="{2AC5070D-083F-4B36-8C15-1A94C0535C09}" type="parTrans" cxnId="{DBADF358-D3F9-4128-A598-00BFEF63E3C3}">
      <dgm:prSet/>
      <dgm:spPr/>
      <dgm:t>
        <a:bodyPr/>
        <a:lstStyle/>
        <a:p>
          <a:endParaRPr lang="ru-RU"/>
        </a:p>
      </dgm:t>
    </dgm:pt>
    <dgm:pt modelId="{B118E828-7FFA-4753-90CB-205BFC132E3D}" type="sibTrans" cxnId="{DBADF358-D3F9-4128-A598-00BFEF63E3C3}">
      <dgm:prSet/>
      <dgm:spPr/>
      <dgm:t>
        <a:bodyPr/>
        <a:lstStyle/>
        <a:p>
          <a:endParaRPr lang="ru-RU"/>
        </a:p>
      </dgm:t>
    </dgm:pt>
    <dgm:pt modelId="{6DD90BEF-940D-440F-9E16-692EAB119EC8}">
      <dgm:prSet phldrT="[Текст]" custT="1"/>
      <dgm:spPr/>
      <dgm:t>
        <a:bodyPr/>
        <a:lstStyle/>
        <a:p>
          <a:pPr algn="just"/>
          <a:r>
            <a:rPr lang="ru-RU" sz="1600" dirty="0" smtClean="0"/>
            <a:t>Вводный инструктаж может проводиться подрядчиком и субподрядчиками.</a:t>
          </a:r>
          <a:endParaRPr lang="ru-RU" sz="1600" dirty="0"/>
        </a:p>
      </dgm:t>
    </dgm:pt>
    <dgm:pt modelId="{09D7DCE4-A9AB-4848-9E3F-635CADED342F}" type="parTrans" cxnId="{55948672-A998-4398-B9C2-0ECAE319B968}">
      <dgm:prSet/>
      <dgm:spPr/>
      <dgm:t>
        <a:bodyPr/>
        <a:lstStyle/>
        <a:p>
          <a:endParaRPr lang="ru-RU"/>
        </a:p>
      </dgm:t>
    </dgm:pt>
    <dgm:pt modelId="{33599F8A-0C66-4FA5-A919-F436C1C1A8E7}" type="sibTrans" cxnId="{55948672-A998-4398-B9C2-0ECAE319B968}">
      <dgm:prSet/>
      <dgm:spPr/>
      <dgm:t>
        <a:bodyPr/>
        <a:lstStyle/>
        <a:p>
          <a:endParaRPr lang="ru-RU"/>
        </a:p>
      </dgm:t>
    </dgm:pt>
    <dgm:pt modelId="{78D6446B-64EB-4CC8-BD6C-416BCEEC09CD}">
      <dgm:prSet phldrT="[Текст]" custT="1"/>
      <dgm:spPr/>
      <dgm:t>
        <a:bodyPr/>
        <a:lstStyle/>
        <a:p>
          <a:pPr algn="just"/>
          <a:r>
            <a:rPr lang="ru-RU" sz="1600" dirty="0" smtClean="0"/>
            <a:t>Подрядчик и субподрядчик могут заниматься и проведением первичного инструктажа.</a:t>
          </a:r>
          <a:endParaRPr lang="ru-RU" sz="1600" dirty="0"/>
        </a:p>
      </dgm:t>
    </dgm:pt>
    <dgm:pt modelId="{400AC561-4C16-4B16-BBFB-069F68BEC4C8}" type="parTrans" cxnId="{0D10485A-60FF-4537-9C5F-6C987C4C805C}">
      <dgm:prSet/>
      <dgm:spPr/>
      <dgm:t>
        <a:bodyPr/>
        <a:lstStyle/>
        <a:p>
          <a:endParaRPr lang="ru-RU"/>
        </a:p>
      </dgm:t>
    </dgm:pt>
    <dgm:pt modelId="{678D93A0-657B-4522-9801-3BC5CB9BD216}" type="sibTrans" cxnId="{0D10485A-60FF-4537-9C5F-6C987C4C805C}">
      <dgm:prSet/>
      <dgm:spPr/>
      <dgm:t>
        <a:bodyPr/>
        <a:lstStyle/>
        <a:p>
          <a:endParaRPr lang="ru-RU"/>
        </a:p>
      </dgm:t>
    </dgm:pt>
    <dgm:pt modelId="{33970367-7A1A-4AF5-B915-73C163F41B27}">
      <dgm:prSet phldrT="[Текст]" custT="1"/>
      <dgm:spPr/>
      <dgm:t>
        <a:bodyPr/>
        <a:lstStyle/>
        <a:p>
          <a:pPr algn="just"/>
          <a:r>
            <a:rPr lang="ru-RU" sz="1600" dirty="0" smtClean="0"/>
            <a:t>Максимальный период прохождения стажировки для квалифицированного рабочего – 19 рабочих смен. Неквалифицированный работник может </a:t>
          </a:r>
          <a:r>
            <a:rPr lang="ru-RU" sz="1700" dirty="0" smtClean="0"/>
            <a:t>стажироваться до 6 месяцев, параллельно проходя и профессиональное обучение.</a:t>
          </a:r>
          <a:endParaRPr lang="ru-RU" sz="1700" dirty="0"/>
        </a:p>
      </dgm:t>
    </dgm:pt>
    <dgm:pt modelId="{D9B83D43-41BF-43FD-96BD-9ECFCF23CD10}" type="parTrans" cxnId="{977AE925-A942-4FDA-AFFA-3D9135872A95}">
      <dgm:prSet/>
      <dgm:spPr/>
      <dgm:t>
        <a:bodyPr/>
        <a:lstStyle/>
        <a:p>
          <a:endParaRPr lang="ru-RU"/>
        </a:p>
      </dgm:t>
    </dgm:pt>
    <dgm:pt modelId="{224F664B-226B-4D65-8D5E-E5BA0506833A}" type="sibTrans" cxnId="{977AE925-A942-4FDA-AFFA-3D9135872A95}">
      <dgm:prSet/>
      <dgm:spPr/>
      <dgm:t>
        <a:bodyPr/>
        <a:lstStyle/>
        <a:p>
          <a:endParaRPr lang="ru-RU"/>
        </a:p>
      </dgm:t>
    </dgm:pt>
    <dgm:pt modelId="{8CF6388B-E7E9-4B02-A62F-994F5D1A8E64}" type="pres">
      <dgm:prSet presAssocID="{1B4D21D1-78CC-4431-95D7-8EC976B1DC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72F1A8-972D-4678-815D-C81C11E1F8D0}" type="pres">
      <dgm:prSet presAssocID="{B68EF120-9179-483C-8AAF-9904FC7AB157}" presName="linNode" presStyleCnt="0"/>
      <dgm:spPr/>
      <dgm:t>
        <a:bodyPr/>
        <a:lstStyle/>
        <a:p>
          <a:endParaRPr lang="ru-RU"/>
        </a:p>
      </dgm:t>
    </dgm:pt>
    <dgm:pt modelId="{68E80A5F-0C52-4708-B250-B2CD40D0549D}" type="pres">
      <dgm:prSet presAssocID="{B68EF120-9179-483C-8AAF-9904FC7AB157}" presName="parentText" presStyleLbl="node1" presStyleIdx="0" presStyleCnt="1" custScaleX="72467" custScaleY="97464" custLinFactNeighborX="-7820" custLinFactNeighborY="-131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764B0A-3855-4421-8144-FA2A4FCB9CFD}" type="pres">
      <dgm:prSet presAssocID="{B68EF120-9179-483C-8AAF-9904FC7AB157}" presName="descendantText" presStyleLbl="alignAccFollowNode1" presStyleIdx="0" presStyleCnt="1" custScaleX="113751" custScaleY="125122" custLinFactNeighborX="2317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C591BA-5D78-4BE7-95B8-F7DB07539DC5}" srcId="{B68EF120-9179-483C-8AAF-9904FC7AB157}" destId="{DAD3573A-EDBB-4C43-A093-A54263FC6E35}" srcOrd="2" destOrd="0" parTransId="{5B804E97-FCAB-4553-B679-11054CF58F5A}" sibTransId="{18D7AD3A-65FC-471D-813B-CB3A7DA8A3A2}"/>
    <dgm:cxn modelId="{DBADF358-D3F9-4128-A598-00BFEF63E3C3}" srcId="{B68EF120-9179-483C-8AAF-9904FC7AB157}" destId="{546EB95A-424C-4F50-A588-7A3917B2DEDD}" srcOrd="4" destOrd="0" parTransId="{2AC5070D-083F-4B36-8C15-1A94C0535C09}" sibTransId="{B118E828-7FFA-4753-90CB-205BFC132E3D}"/>
    <dgm:cxn modelId="{27A3CECF-457F-442A-9637-1A82A98F503F}" srcId="{B68EF120-9179-483C-8AAF-9904FC7AB157}" destId="{418BFDCD-C906-4CB7-BBC2-E83B41674D33}" srcOrd="1" destOrd="0" parTransId="{B29D9DD4-B8F7-41FF-B918-81FD95FE4903}" sibTransId="{F671D985-96E0-4C3D-88DF-CDAE37A86F0B}"/>
    <dgm:cxn modelId="{A7F6E52B-3B9A-47A5-B42A-C4E2AAE6A075}" type="presOf" srcId="{418BFDCD-C906-4CB7-BBC2-E83B41674D33}" destId="{4A764B0A-3855-4421-8144-FA2A4FCB9CFD}" srcOrd="0" destOrd="1" presId="urn:microsoft.com/office/officeart/2005/8/layout/vList5"/>
    <dgm:cxn modelId="{977AE925-A942-4FDA-AFFA-3D9135872A95}" srcId="{B68EF120-9179-483C-8AAF-9904FC7AB157}" destId="{33970367-7A1A-4AF5-B915-73C163F41B27}" srcOrd="7" destOrd="0" parTransId="{D9B83D43-41BF-43FD-96BD-9ECFCF23CD10}" sibTransId="{224F664B-226B-4D65-8D5E-E5BA0506833A}"/>
    <dgm:cxn modelId="{70A19E6B-FB8E-42CE-8A14-D28184187319}" type="presOf" srcId="{546EB95A-424C-4F50-A588-7A3917B2DEDD}" destId="{4A764B0A-3855-4421-8144-FA2A4FCB9CFD}" srcOrd="0" destOrd="4" presId="urn:microsoft.com/office/officeart/2005/8/layout/vList5"/>
    <dgm:cxn modelId="{17D30406-037C-4896-8D51-DBA1A0A107BA}" type="presOf" srcId="{D941B6CC-2327-464D-B224-357D8AF27D43}" destId="{4A764B0A-3855-4421-8144-FA2A4FCB9CFD}" srcOrd="0" destOrd="3" presId="urn:microsoft.com/office/officeart/2005/8/layout/vList5"/>
    <dgm:cxn modelId="{084F15EA-8563-40DC-BDE1-3D75064F20B0}" srcId="{B68EF120-9179-483C-8AAF-9904FC7AB157}" destId="{055ED9FA-7643-47CC-9CFE-C9787597CCE1}" srcOrd="0" destOrd="0" parTransId="{BF837B14-3B38-4F9F-9FC1-EA4F1E1D5E37}" sibTransId="{708B7D29-4278-4AB1-8197-4177D6E91DE7}"/>
    <dgm:cxn modelId="{55948672-A998-4398-B9C2-0ECAE319B968}" srcId="{B68EF120-9179-483C-8AAF-9904FC7AB157}" destId="{6DD90BEF-940D-440F-9E16-692EAB119EC8}" srcOrd="5" destOrd="0" parTransId="{09D7DCE4-A9AB-4848-9E3F-635CADED342F}" sibTransId="{33599F8A-0C66-4FA5-A919-F436C1C1A8E7}"/>
    <dgm:cxn modelId="{CB3A6264-0E6B-4325-99EA-7401262FC621}" type="presOf" srcId="{055ED9FA-7643-47CC-9CFE-C9787597CCE1}" destId="{4A764B0A-3855-4421-8144-FA2A4FCB9CFD}" srcOrd="0" destOrd="0" presId="urn:microsoft.com/office/officeart/2005/8/layout/vList5"/>
    <dgm:cxn modelId="{B9BED3AC-617F-4EC0-A022-57E850E463C6}" type="presOf" srcId="{78D6446B-64EB-4CC8-BD6C-416BCEEC09CD}" destId="{4A764B0A-3855-4421-8144-FA2A4FCB9CFD}" srcOrd="0" destOrd="6" presId="urn:microsoft.com/office/officeart/2005/8/layout/vList5"/>
    <dgm:cxn modelId="{BC04B369-FDAE-4D24-9E57-9BCE3A585E55}" srcId="{1B4D21D1-78CC-4431-95D7-8EC976B1DCEA}" destId="{B68EF120-9179-483C-8AAF-9904FC7AB157}" srcOrd="0" destOrd="0" parTransId="{255C0AB3-A80D-4944-92ED-84504933B519}" sibTransId="{502C8CE2-3490-4386-AC71-732F0DE43938}"/>
    <dgm:cxn modelId="{855B04DF-C17A-4973-B6D3-5BC248F56C4F}" type="presOf" srcId="{1B4D21D1-78CC-4431-95D7-8EC976B1DCEA}" destId="{8CF6388B-E7E9-4B02-A62F-994F5D1A8E64}" srcOrd="0" destOrd="0" presId="urn:microsoft.com/office/officeart/2005/8/layout/vList5"/>
    <dgm:cxn modelId="{0CE71009-5B0F-47EC-8739-E8D429ED2D61}" type="presOf" srcId="{B68EF120-9179-483C-8AAF-9904FC7AB157}" destId="{68E80A5F-0C52-4708-B250-B2CD40D0549D}" srcOrd="0" destOrd="0" presId="urn:microsoft.com/office/officeart/2005/8/layout/vList5"/>
    <dgm:cxn modelId="{A42C7FB0-2B06-4CE3-9F0B-5A79F23807F9}" type="presOf" srcId="{6DD90BEF-940D-440F-9E16-692EAB119EC8}" destId="{4A764B0A-3855-4421-8144-FA2A4FCB9CFD}" srcOrd="0" destOrd="5" presId="urn:microsoft.com/office/officeart/2005/8/layout/vList5"/>
    <dgm:cxn modelId="{5CADB2B1-7C11-4E32-8030-C86BCEFD881C}" srcId="{B68EF120-9179-483C-8AAF-9904FC7AB157}" destId="{D941B6CC-2327-464D-B224-357D8AF27D43}" srcOrd="3" destOrd="0" parTransId="{5499CC7B-1FC2-49E8-ACBA-3C5DC275A0AC}" sibTransId="{94887357-936A-4DB2-9B3B-16E3D1E853DD}"/>
    <dgm:cxn modelId="{0D10485A-60FF-4537-9C5F-6C987C4C805C}" srcId="{B68EF120-9179-483C-8AAF-9904FC7AB157}" destId="{78D6446B-64EB-4CC8-BD6C-416BCEEC09CD}" srcOrd="6" destOrd="0" parTransId="{400AC561-4C16-4B16-BBFB-069F68BEC4C8}" sibTransId="{678D93A0-657B-4522-9801-3BC5CB9BD216}"/>
    <dgm:cxn modelId="{50448671-447A-481A-B9D2-B28F1192160F}" type="presOf" srcId="{DAD3573A-EDBB-4C43-A093-A54263FC6E35}" destId="{4A764B0A-3855-4421-8144-FA2A4FCB9CFD}" srcOrd="0" destOrd="2" presId="urn:microsoft.com/office/officeart/2005/8/layout/vList5"/>
    <dgm:cxn modelId="{93E9B37A-75DE-48E2-8AE3-17A0371D41B0}" type="presOf" srcId="{33970367-7A1A-4AF5-B915-73C163F41B27}" destId="{4A764B0A-3855-4421-8144-FA2A4FCB9CFD}" srcOrd="0" destOrd="7" presId="urn:microsoft.com/office/officeart/2005/8/layout/vList5"/>
    <dgm:cxn modelId="{27B97D78-CB6B-4F28-8BC5-328D94A7B5C3}" type="presParOf" srcId="{8CF6388B-E7E9-4B02-A62F-994F5D1A8E64}" destId="{1272F1A8-972D-4678-815D-C81C11E1F8D0}" srcOrd="0" destOrd="0" presId="urn:microsoft.com/office/officeart/2005/8/layout/vList5"/>
    <dgm:cxn modelId="{5294A062-B769-47BE-9134-B02ABCCB961F}" type="presParOf" srcId="{1272F1A8-972D-4678-815D-C81C11E1F8D0}" destId="{68E80A5F-0C52-4708-B250-B2CD40D0549D}" srcOrd="0" destOrd="0" presId="urn:microsoft.com/office/officeart/2005/8/layout/vList5"/>
    <dgm:cxn modelId="{BEF9B8CF-BA9C-448E-9187-4E6274FB8822}" type="presParOf" srcId="{1272F1A8-972D-4678-815D-C81C11E1F8D0}" destId="{4A764B0A-3855-4421-8144-FA2A4FCB9CF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4D21D1-78CC-4431-95D7-8EC976B1DCEA}" type="doc">
      <dgm:prSet loTypeId="urn:microsoft.com/office/officeart/2005/8/layout/vList5" loCatId="list" qsTypeId="urn:microsoft.com/office/officeart/2005/8/quickstyle/simple1#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8CF6388B-E7E9-4B02-A62F-994F5D1A8E64}" type="pres">
      <dgm:prSet presAssocID="{1B4D21D1-78CC-4431-95D7-8EC976B1DC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BEBC7469-6FC3-4408-9519-68457CD3E4F8}" type="presOf" srcId="{1B4D21D1-78CC-4431-95D7-8EC976B1DCEA}" destId="{8CF6388B-E7E9-4B02-A62F-994F5D1A8E6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4D21D1-78CC-4431-95D7-8EC976B1DCEA}" type="doc">
      <dgm:prSet loTypeId="urn:microsoft.com/office/officeart/2005/8/layout/vList5" loCatId="list" qsTypeId="urn:microsoft.com/office/officeart/2005/8/quickstyle/simple1#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8CF6388B-E7E9-4B02-A62F-994F5D1A8E64}" type="pres">
      <dgm:prSet presAssocID="{1B4D21D1-78CC-4431-95D7-8EC976B1DC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103BA23C-E713-4923-B53F-91CB6366D411}" type="presOf" srcId="{1B4D21D1-78CC-4431-95D7-8EC976B1DCEA}" destId="{8CF6388B-E7E9-4B02-A62F-994F5D1A8E6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4D21D1-78CC-4431-95D7-8EC976B1DCEA}" type="doc">
      <dgm:prSet loTypeId="urn:microsoft.com/office/officeart/2005/8/layout/vList5" loCatId="list" qsTypeId="urn:microsoft.com/office/officeart/2005/8/quickstyle/simple1#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8CF6388B-E7E9-4B02-A62F-994F5D1A8E64}" type="pres">
      <dgm:prSet presAssocID="{1B4D21D1-78CC-4431-95D7-8EC976B1DC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2C13E0EE-CBF2-4D93-94EB-F05DAD6D2BB9}" type="presOf" srcId="{1B4D21D1-78CC-4431-95D7-8EC976B1DCEA}" destId="{8CF6388B-E7E9-4B02-A62F-994F5D1A8E6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B4D21D1-78CC-4431-95D7-8EC976B1DCEA}" type="doc">
      <dgm:prSet loTypeId="urn:microsoft.com/office/officeart/2005/8/layout/vList5" loCatId="list" qsTypeId="urn:microsoft.com/office/officeart/2005/8/quickstyle/simple1#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8CF6388B-E7E9-4B02-A62F-994F5D1A8E64}" type="pres">
      <dgm:prSet presAssocID="{1B4D21D1-78CC-4431-95D7-8EC976B1DC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A253E396-715C-4B79-A4F5-72B100BC53D2}" type="presOf" srcId="{1B4D21D1-78CC-4431-95D7-8EC976B1DCEA}" destId="{8CF6388B-E7E9-4B02-A62F-994F5D1A8E6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B4D21D1-78CC-4431-95D7-8EC976B1DCEA}" type="doc">
      <dgm:prSet loTypeId="urn:microsoft.com/office/officeart/2005/8/layout/vList5" loCatId="list" qsTypeId="urn:microsoft.com/office/officeart/2005/8/quickstyle/simple1#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8CF6388B-E7E9-4B02-A62F-994F5D1A8E64}" type="pres">
      <dgm:prSet presAssocID="{1B4D21D1-78CC-4431-95D7-8EC976B1DC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86095E96-4AE8-4B60-9098-37080E5C64D2}" type="presOf" srcId="{1B4D21D1-78CC-4431-95D7-8EC976B1DCEA}" destId="{8CF6388B-E7E9-4B02-A62F-994F5D1A8E6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B4D21D1-78CC-4431-95D7-8EC976B1DCEA}" type="doc">
      <dgm:prSet loTypeId="urn:microsoft.com/office/officeart/2005/8/layout/vList5" loCatId="list" qsTypeId="urn:microsoft.com/office/officeart/2005/8/quickstyle/simple1#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8CF6388B-E7E9-4B02-A62F-994F5D1A8E64}" type="pres">
      <dgm:prSet presAssocID="{1B4D21D1-78CC-4431-95D7-8EC976B1DC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13DC9392-2725-4E42-8DBF-9F18BEB5E88D}" type="presOf" srcId="{1B4D21D1-78CC-4431-95D7-8EC976B1DCEA}" destId="{8CF6388B-E7E9-4B02-A62F-994F5D1A8E6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764B0A-3855-4421-8144-FA2A4FCB9CFD}">
      <dsp:nvSpPr>
        <dsp:cNvPr id="0" name=""/>
        <dsp:cNvSpPr/>
      </dsp:nvSpPr>
      <dsp:spPr>
        <a:xfrm rot="5400000">
          <a:off x="2208935" y="-274835"/>
          <a:ext cx="4608505" cy="5158183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Действует с 1 марта 2017 года  и заменил  ГОСТ 12.0.004-90.</a:t>
          </a:r>
          <a:endParaRPr lang="ru-RU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Не является обязательным и носит рекомендательный характер.</a:t>
          </a:r>
          <a:endParaRPr lang="ru-RU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 ГОСТ 12.0.004-2015 появились современные методы обучения охране труда.</a:t>
          </a:r>
          <a:endParaRPr lang="ru-RU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ГОСТ отменил ограничения в количестве попыток отдельного работника сдать экзамены по охране труда.</a:t>
          </a:r>
          <a:endParaRPr lang="ru-RU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Процедура инструктажа по безопасности труда  расписана намного более детально и подробно.</a:t>
          </a:r>
          <a:endParaRPr lang="ru-RU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Вводный инструктаж может проводиться подрядчиком и субподрядчиками.</a:t>
          </a:r>
          <a:endParaRPr lang="ru-RU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Подрядчик и субподрядчик могут заниматься и проведением первичного инструктажа.</a:t>
          </a:r>
          <a:endParaRPr lang="ru-RU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Максимальный период прохождения стажировки для квалифицированного рабочего – 19 рабочих смен. Неквалифицированный работник может </a:t>
          </a:r>
          <a:r>
            <a:rPr lang="ru-RU" sz="1700" kern="1200" dirty="0" smtClean="0"/>
            <a:t>стажироваться до 6 месяцев, параллельно проходя и профессиональное обучение.</a:t>
          </a:r>
          <a:endParaRPr lang="ru-RU" sz="1700" kern="1200" dirty="0"/>
        </a:p>
      </dsp:txBody>
      <dsp:txXfrm rot="-5400000">
        <a:off x="1934097" y="224972"/>
        <a:ext cx="4933214" cy="4158567"/>
      </dsp:txXfrm>
    </dsp:sp>
    <dsp:sp modelId="{68E80A5F-0C52-4708-B250-B2CD40D0549D}">
      <dsp:nvSpPr>
        <dsp:cNvPr id="0" name=""/>
        <dsp:cNvSpPr/>
      </dsp:nvSpPr>
      <dsp:spPr>
        <a:xfrm>
          <a:off x="0" y="0"/>
          <a:ext cx="1848435" cy="448725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Организация обучения безопасности труда</a:t>
          </a:r>
        </a:p>
      </dsp:txBody>
      <dsp:txXfrm>
        <a:off x="90233" y="90233"/>
        <a:ext cx="1667969" cy="43067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701E2AA-8A6F-450B-B7DD-0E5925DECBA7}" type="datetimeFigureOut">
              <a:rPr lang="ru-RU"/>
              <a:pPr>
                <a:defRPr/>
              </a:pPr>
              <a:t>26.06.2019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1845ECA-E6C7-4DB1-87D2-F7D5890EB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8777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D31EDE-1A31-4677-9F8C-2292BBA5C47A}" type="slidenum">
              <a:rPr lang="ru-RU" altLang="ru-RU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710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D31EDE-1A31-4677-9F8C-2292BBA5C47A}" type="slidenum">
              <a:rPr lang="ru-RU" altLang="ru-RU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613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D31EDE-1A31-4677-9F8C-2292BBA5C47A}" type="slidenum">
              <a:rPr lang="ru-RU" altLang="ru-RU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201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D31EDE-1A31-4677-9F8C-2292BBA5C47A}" type="slidenum">
              <a:rPr lang="ru-RU" altLang="ru-RU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910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D31EDE-1A31-4677-9F8C-2292BBA5C47A}" type="slidenum">
              <a:rPr lang="ru-RU" altLang="ru-RU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096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D31EDE-1A31-4677-9F8C-2292BBA5C47A}" type="slidenum">
              <a:rPr lang="ru-RU" altLang="ru-RU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08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605A4-554E-4C1D-A3C6-79ADA305C9DF}" type="datetimeFigureOut">
              <a:rPr lang="ru-RU"/>
              <a:pPr>
                <a:defRPr/>
              </a:pPr>
              <a:t>26.06.2019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B8C96-F26E-4837-9159-69F09E0B6C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EE934-F67E-4445-931A-34D1BB0399E0}" type="datetimeFigureOut">
              <a:rPr lang="ru-RU"/>
              <a:pPr>
                <a:defRPr/>
              </a:pPr>
              <a:t>26.06.2019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E6E73-E20A-42A4-9D52-F1AFFC7C20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94C04-82A4-42F5-95DE-0D69D189F77E}" type="datetimeFigureOut">
              <a:rPr lang="ru-RU"/>
              <a:pPr>
                <a:defRPr/>
              </a:pPr>
              <a:t>26.06.2019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68C64-B6D2-4D6E-938F-98D7FF7E46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64022-E576-46CD-A7C3-2A169EC20D93}" type="datetimeFigureOut">
              <a:rPr lang="ru-RU"/>
              <a:pPr>
                <a:defRPr/>
              </a:pPr>
              <a:t>26.06.2019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DE7B2-F291-4C45-98B7-09F5AE213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A34C-6AAC-455B-97E3-6836564D3B58}" type="datetimeFigureOut">
              <a:rPr lang="ru-RU"/>
              <a:pPr>
                <a:defRPr/>
              </a:pPr>
              <a:t>26.06.2019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A9F35-43E1-4342-8C90-30FB133020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46B02-1F95-446D-AE05-0213DB5D5687}" type="datetimeFigureOut">
              <a:rPr lang="ru-RU"/>
              <a:pPr>
                <a:defRPr/>
              </a:pPr>
              <a:t>26.06.2019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E8860-328E-470F-85E4-B25A33EEC5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704BC-9FEC-4ED5-98ED-EEDA81C2C64C}" type="datetimeFigureOut">
              <a:rPr lang="ru-RU"/>
              <a:pPr>
                <a:defRPr/>
              </a:pPr>
              <a:t>26.06.2019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41B16-47DC-42DA-9A3C-55A4ABA5E4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F78DA-99E4-46CA-A4A5-F55CDC8EAC10}" type="datetimeFigureOut">
              <a:rPr lang="ru-RU"/>
              <a:pPr>
                <a:defRPr/>
              </a:pPr>
              <a:t>26.06.2019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705C1-A4FB-4108-9C3D-290255E801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233D8-A1B7-4837-9269-8D97B1B132FA}" type="datetimeFigureOut">
              <a:rPr lang="ru-RU"/>
              <a:pPr>
                <a:defRPr/>
              </a:pPr>
              <a:t>26.06.2019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FAB37-8A8E-4BA3-877B-DBE909DB43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508C5-CA3C-4D1F-B4D6-A1C354E9EA81}" type="datetimeFigureOut">
              <a:rPr lang="ru-RU"/>
              <a:pPr>
                <a:defRPr/>
              </a:pPr>
              <a:t>26.06.2019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C10A1-B379-4CB7-9CCE-69D4E1D22C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FAA72-7ADF-4ABA-B243-98FABF6367FE}" type="datetimeFigureOut">
              <a:rPr lang="ru-RU"/>
              <a:pPr>
                <a:defRPr/>
              </a:pPr>
              <a:t>26.06.2019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75609-4EE9-45D0-AF3E-60EBE9E172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D5B6E2E-4F50-49AF-9D5E-2879EE651CDF}" type="datetimeFigureOut">
              <a:rPr lang="ru-RU"/>
              <a:pPr>
                <a:defRPr/>
              </a:pPr>
              <a:t>26.06.2019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409D3B-1E88-4103-9644-82EDC9E6D3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Impac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Impac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Impac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Impac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Impac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Impac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Impac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250825" y="2133600"/>
            <a:ext cx="8678863" cy="3311525"/>
          </a:xfrm>
        </p:spPr>
        <p:txBody>
          <a:bodyPr/>
          <a:lstStyle/>
          <a:p>
            <a:pPr eaLnBrk="1" hangingPunct="1"/>
            <a:r>
              <a:rPr lang="ru-RU" altLang="ru-RU" sz="3200" b="1" dirty="0" smtClean="0">
                <a:solidFill>
                  <a:schemeClr val="tx2"/>
                </a:solidFill>
              </a:rPr>
              <a:t>Изменения </a:t>
            </a:r>
            <a:r>
              <a:rPr lang="ru-RU" altLang="ru-RU" sz="3200" b="1" dirty="0">
                <a:solidFill>
                  <a:schemeClr val="tx2"/>
                </a:solidFill>
              </a:rPr>
              <a:t>законодательства в области охраны труда </a:t>
            </a:r>
            <a:br>
              <a:rPr lang="ru-RU" altLang="ru-RU" sz="3200" b="1" dirty="0">
                <a:solidFill>
                  <a:schemeClr val="tx2"/>
                </a:solidFill>
              </a:rPr>
            </a:br>
            <a:endParaRPr lang="ru-RU" sz="3200" b="1" dirty="0" smtClean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395288" y="5084763"/>
            <a:ext cx="185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pic>
        <p:nvPicPr>
          <p:cNvPr id="14339" name="Picture 2" descr="C:\Users\mev\Documents\Прочее\картинки для презентации\trud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8973" y="17463"/>
            <a:ext cx="1571090" cy="1755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6732588" y="115888"/>
            <a:ext cx="2411412" cy="1895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4"/>
          <p:cNvSpPr txBox="1">
            <a:spLocks noGrp="1"/>
          </p:cNvSpPr>
          <p:nvPr/>
        </p:nvSpPr>
        <p:spPr bwMode="auto">
          <a:xfrm>
            <a:off x="8172450" y="6492875"/>
            <a:ext cx="5143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FC47FABB-8617-41AB-A026-C64F330438C7}" type="slidenum">
              <a:rPr lang="ru-RU" altLang="ru-RU" sz="1600">
                <a:solidFill>
                  <a:srgbClr val="626262"/>
                </a:solidFill>
              </a:rPr>
              <a:pPr algn="r" eaLnBrk="1" hangingPunct="1">
                <a:buFont typeface="Arial" panose="020B0604020202020204" pitchFamily="34" charset="0"/>
                <a:buNone/>
              </a:pPr>
              <a:t>2</a:t>
            </a:fld>
            <a:endParaRPr lang="ru-RU" altLang="ru-RU" sz="1600">
              <a:solidFill>
                <a:srgbClr val="626262"/>
              </a:solidFill>
            </a:endParaRPr>
          </a:p>
        </p:txBody>
      </p:sp>
      <p:sp>
        <p:nvSpPr>
          <p:cNvPr id="12291" name="Заголовок 1"/>
          <p:cNvSpPr>
            <a:spLocks/>
          </p:cNvSpPr>
          <p:nvPr/>
        </p:nvSpPr>
        <p:spPr bwMode="auto">
          <a:xfrm>
            <a:off x="287338" y="188913"/>
            <a:ext cx="885666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>
                <a:solidFill>
                  <a:srgbClr val="FF0000"/>
                </a:solidFill>
              </a:rPr>
              <a:t/>
            </a:r>
            <a:br>
              <a:rPr lang="ru-RU" altLang="ru-RU" sz="2000" dirty="0">
                <a:solidFill>
                  <a:srgbClr val="FF0000"/>
                </a:solidFill>
              </a:rPr>
            </a:br>
            <a:r>
              <a:rPr lang="ru-RU" altLang="ru-RU" sz="2400" dirty="0">
                <a:solidFill>
                  <a:srgbClr val="FF0000"/>
                </a:solidFill>
              </a:rPr>
              <a:t>ГОСТ 12.0.004-2015</a:t>
            </a:r>
          </a:p>
        </p:txBody>
      </p:sp>
      <p:sp>
        <p:nvSpPr>
          <p:cNvPr id="12292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>
              <a:solidFill>
                <a:srgbClr val="FFFF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2425771057"/>
              </p:ext>
            </p:extLst>
          </p:nvPr>
        </p:nvGraphicFramePr>
        <p:xfrm>
          <a:off x="0" y="1196752"/>
          <a:ext cx="709228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26399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4"/>
          <p:cNvSpPr txBox="1">
            <a:spLocks noGrp="1"/>
          </p:cNvSpPr>
          <p:nvPr/>
        </p:nvSpPr>
        <p:spPr bwMode="auto">
          <a:xfrm>
            <a:off x="8172450" y="6492875"/>
            <a:ext cx="5143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8E863D20-7303-4CA7-A716-A3B46B389E10}" type="slidenum">
              <a:rPr lang="ru-RU" altLang="ru-RU" sz="1600">
                <a:solidFill>
                  <a:srgbClr val="626262"/>
                </a:solidFill>
              </a:rPr>
              <a:pPr algn="r" eaLnBrk="1" hangingPunct="1">
                <a:buFont typeface="Arial" panose="020B0604020202020204" pitchFamily="34" charset="0"/>
                <a:buNone/>
              </a:pPr>
              <a:t>3</a:t>
            </a:fld>
            <a:endParaRPr lang="ru-RU" altLang="ru-RU" sz="1600">
              <a:solidFill>
                <a:srgbClr val="626262"/>
              </a:solidFill>
            </a:endParaRPr>
          </a:p>
        </p:txBody>
      </p:sp>
      <p:sp>
        <p:nvSpPr>
          <p:cNvPr id="9219" name="Заголовок 1"/>
          <p:cNvSpPr>
            <a:spLocks/>
          </p:cNvSpPr>
          <p:nvPr/>
        </p:nvSpPr>
        <p:spPr bwMode="auto">
          <a:xfrm>
            <a:off x="287338" y="188913"/>
            <a:ext cx="644490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Изменения законодательства по охране труда</a:t>
            </a:r>
            <a:endParaRPr lang="en-US" altLang="ru-RU" sz="2200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за 2018 год</a:t>
            </a:r>
            <a:endParaRPr lang="ru-RU" altLang="ru-RU" sz="2000" dirty="0">
              <a:solidFill>
                <a:srgbClr val="FF0000"/>
              </a:solidFill>
            </a:endParaRPr>
          </a:p>
        </p:txBody>
      </p:sp>
      <p:sp>
        <p:nvSpPr>
          <p:cNvPr id="9220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>
              <a:solidFill>
                <a:srgbClr val="FFFF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4011929404"/>
              </p:ext>
            </p:extLst>
          </p:nvPr>
        </p:nvGraphicFramePr>
        <p:xfrm>
          <a:off x="467544" y="1340768"/>
          <a:ext cx="7776864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408289"/>
              </p:ext>
            </p:extLst>
          </p:nvPr>
        </p:nvGraphicFramePr>
        <p:xfrm>
          <a:off x="0" y="1340769"/>
          <a:ext cx="9144000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294"/>
                <a:gridCol w="3380933"/>
                <a:gridCol w="3194212"/>
                <a:gridCol w="2007561"/>
              </a:tblGrid>
              <a:tr h="53970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 п/а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документа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Содержание</a:t>
                      </a:r>
                      <a:r>
                        <a:rPr lang="ru-RU" sz="1600" baseline="0" dirty="0" smtClean="0"/>
                        <a:t> и пояснения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Дата начала применения</a:t>
                      </a:r>
                      <a:endParaRPr lang="ru-RU" sz="1600" dirty="0"/>
                    </a:p>
                  </a:txBody>
                  <a:tcPr/>
                </a:tc>
              </a:tr>
              <a:tr h="109081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РФ от 8 сентября 2017 г. № 1080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Роструда от 10.11.2017 N 655 (ред. от 11.04.2018) "Об утверждении форм проверочных листов»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Государственная инспекция труда при плановых проверках предприятий, которые отнесли к категории умеренного риска, начинает использовать проверочные листы</a:t>
                      </a:r>
                    </a:p>
                    <a:p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01.01.2018</a:t>
                      </a: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05.10.2018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261795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Минтруда России от 28 июля 2017 г. № 601н.  Правила по охране труда «Об утверждении правил по охране труда при осуществлении охраны (защиты) объектов и (или) имущества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Правила по охране труда при осуществлении охраны (защиты) объектов и (или) имущества устанавливают государственные нормативные требования охраны труда при осуществлении охраны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(защиты) объектов и (или) имущества работниками юридических лиц с особыми уставными задачами,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ведомственной охраны, частных охранных организаций.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17.02.2018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40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4"/>
          <p:cNvSpPr txBox="1">
            <a:spLocks noGrp="1"/>
          </p:cNvSpPr>
          <p:nvPr/>
        </p:nvSpPr>
        <p:spPr bwMode="auto">
          <a:xfrm>
            <a:off x="8172450" y="6492875"/>
            <a:ext cx="5143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8E863D20-7303-4CA7-A716-A3B46B389E10}" type="slidenum">
              <a:rPr lang="ru-RU" altLang="ru-RU" sz="1600">
                <a:solidFill>
                  <a:srgbClr val="626262"/>
                </a:solidFill>
              </a:rPr>
              <a:pPr algn="r" eaLnBrk="1" hangingPunct="1">
                <a:buFont typeface="Arial" panose="020B0604020202020204" pitchFamily="34" charset="0"/>
                <a:buNone/>
              </a:pPr>
              <a:t>4</a:t>
            </a:fld>
            <a:endParaRPr lang="ru-RU" altLang="ru-RU" sz="1600">
              <a:solidFill>
                <a:srgbClr val="626262"/>
              </a:solidFill>
            </a:endParaRPr>
          </a:p>
        </p:txBody>
      </p:sp>
      <p:sp>
        <p:nvSpPr>
          <p:cNvPr id="9219" name="Заголовок 1"/>
          <p:cNvSpPr>
            <a:spLocks/>
          </p:cNvSpPr>
          <p:nvPr/>
        </p:nvSpPr>
        <p:spPr bwMode="auto">
          <a:xfrm>
            <a:off x="287338" y="188913"/>
            <a:ext cx="644490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Изменения законодательства по охране труда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за 2018 год.</a:t>
            </a:r>
            <a:endParaRPr lang="ru-RU" altLang="ru-RU" sz="2000" dirty="0">
              <a:solidFill>
                <a:srgbClr val="FF0000"/>
              </a:solidFill>
            </a:endParaRPr>
          </a:p>
        </p:txBody>
      </p:sp>
      <p:sp>
        <p:nvSpPr>
          <p:cNvPr id="9220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>
              <a:solidFill>
                <a:srgbClr val="FFFF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graphicFrame>
        <p:nvGraphicFramePr>
          <p:cNvPr id="16" name="Схема 15"/>
          <p:cNvGraphicFramePr/>
          <p:nvPr/>
        </p:nvGraphicFramePr>
        <p:xfrm>
          <a:off x="467544" y="1340768"/>
          <a:ext cx="7776864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3755"/>
              </p:ext>
            </p:extLst>
          </p:nvPr>
        </p:nvGraphicFramePr>
        <p:xfrm>
          <a:off x="1" y="1340769"/>
          <a:ext cx="9108503" cy="3419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632"/>
                <a:gridCol w="3491398"/>
                <a:gridCol w="3298577"/>
                <a:gridCol w="1738896"/>
              </a:tblGrid>
              <a:tr h="67642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 п/а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документа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Содержание</a:t>
                      </a:r>
                      <a:r>
                        <a:rPr lang="ru-RU" sz="1600" baseline="0" dirty="0" smtClean="0"/>
                        <a:t> и пояснения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Дата начала применения</a:t>
                      </a:r>
                      <a:endParaRPr lang="ru-RU" sz="1600" dirty="0"/>
                    </a:p>
                  </a:txBody>
                  <a:tcPr/>
                </a:tc>
              </a:tr>
              <a:tr h="39713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РФ от 12 декабря 2017 г. № 1524 «О внесении изменений в Правила дорожного движения Российской Федерации»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Водители должны использовать светоотражающую спецодежду при остановке вне населенных пунктов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18.03.2018</a:t>
                      </a:r>
                      <a:endParaRPr lang="ru-RU" sz="1400" dirty="0"/>
                    </a:p>
                  </a:txBody>
                  <a:tcPr/>
                </a:tc>
              </a:tr>
              <a:tr h="39713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Минтруда России от 23 ноября 2017 г. № 805н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 утверждении типовых норм бесплатной выдачи работникам смывающих и (или) обезвреживающих средств»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Нормы выдачи на рабочем месте работника, указываются в трудовом договоре  или в локальном нормативном акте работодателя. Не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действует обязанность фиксировать выдачу мыла сотрудникам, которые работают с легкосмываемыми загрязнениями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12.06.2018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0502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4"/>
          <p:cNvSpPr txBox="1">
            <a:spLocks noGrp="1"/>
          </p:cNvSpPr>
          <p:nvPr/>
        </p:nvSpPr>
        <p:spPr bwMode="auto">
          <a:xfrm>
            <a:off x="8172450" y="6492875"/>
            <a:ext cx="5143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8E863D20-7303-4CA7-A716-A3B46B389E10}" type="slidenum">
              <a:rPr lang="ru-RU" altLang="ru-RU" sz="1600">
                <a:solidFill>
                  <a:srgbClr val="626262"/>
                </a:solidFill>
              </a:rPr>
              <a:pPr algn="r" eaLnBrk="1" hangingPunct="1">
                <a:buFont typeface="Arial" panose="020B0604020202020204" pitchFamily="34" charset="0"/>
                <a:buNone/>
              </a:pPr>
              <a:t>5</a:t>
            </a:fld>
            <a:endParaRPr lang="ru-RU" altLang="ru-RU" sz="1600">
              <a:solidFill>
                <a:srgbClr val="626262"/>
              </a:solidFill>
            </a:endParaRPr>
          </a:p>
        </p:txBody>
      </p:sp>
      <p:sp>
        <p:nvSpPr>
          <p:cNvPr id="9219" name="Заголовок 1"/>
          <p:cNvSpPr>
            <a:spLocks/>
          </p:cNvSpPr>
          <p:nvPr/>
        </p:nvSpPr>
        <p:spPr bwMode="auto">
          <a:xfrm>
            <a:off x="287338" y="188913"/>
            <a:ext cx="644490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Изменения законодательства по охране труда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за 2018 год</a:t>
            </a:r>
            <a:endParaRPr lang="ru-RU" altLang="ru-RU" sz="2000" dirty="0">
              <a:solidFill>
                <a:srgbClr val="FF0000"/>
              </a:solidFill>
            </a:endParaRPr>
          </a:p>
        </p:txBody>
      </p:sp>
      <p:sp>
        <p:nvSpPr>
          <p:cNvPr id="9220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>
              <a:solidFill>
                <a:srgbClr val="FFFF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1636958143"/>
              </p:ext>
            </p:extLst>
          </p:nvPr>
        </p:nvGraphicFramePr>
        <p:xfrm>
          <a:off x="395586" y="1124744"/>
          <a:ext cx="7776864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579544"/>
              </p:ext>
            </p:extLst>
          </p:nvPr>
        </p:nvGraphicFramePr>
        <p:xfrm>
          <a:off x="0" y="1268760"/>
          <a:ext cx="9143999" cy="3190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891"/>
                <a:gridCol w="3505003"/>
                <a:gridCol w="3463197"/>
                <a:gridCol w="1593908"/>
              </a:tblGrid>
              <a:tr h="62831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 п/а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документа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Содержание</a:t>
                      </a:r>
                      <a:r>
                        <a:rPr lang="ru-RU" sz="1600" baseline="0" dirty="0" smtClean="0"/>
                        <a:t> и пояснения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Дата начала применения</a:t>
                      </a:r>
                      <a:endParaRPr lang="ru-RU" sz="1600" dirty="0"/>
                    </a:p>
                  </a:txBody>
                  <a:tcPr/>
                </a:tc>
              </a:tr>
              <a:tr h="739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Ростехнадзора от 20 ноября 2017 г. № 485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Правила безопасного ведения газоопасных‚ огневых и ремонтных работ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13.06.2018</a:t>
                      </a:r>
                      <a:endParaRPr lang="ru-RU" sz="1400" dirty="0"/>
                    </a:p>
                  </a:txBody>
                  <a:tcPr/>
                </a:tc>
              </a:tr>
              <a:tr h="182187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Минтруда России от 31.05.2018 №336н «О внесении изменений в Правила по охране труда в строительстве, утвержденные приказом Министерства труда и социальной защиты Российской Федерации от 1 июня 2015 г. N 336н»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Уточняются требования к охране и безопасности труда работников, участвующих в проведении процессов и работ, связанных со строительным производством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31.10.2018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90932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4"/>
          <p:cNvSpPr txBox="1">
            <a:spLocks noGrp="1"/>
          </p:cNvSpPr>
          <p:nvPr/>
        </p:nvSpPr>
        <p:spPr bwMode="auto">
          <a:xfrm>
            <a:off x="8172450" y="6492875"/>
            <a:ext cx="5143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8E863D20-7303-4CA7-A716-A3B46B389E10}" type="slidenum">
              <a:rPr lang="ru-RU" altLang="ru-RU" sz="1600">
                <a:solidFill>
                  <a:srgbClr val="626262"/>
                </a:solidFill>
              </a:rPr>
              <a:pPr algn="r" eaLnBrk="1" hangingPunct="1">
                <a:buFont typeface="Arial" panose="020B0604020202020204" pitchFamily="34" charset="0"/>
                <a:buNone/>
              </a:pPr>
              <a:t>6</a:t>
            </a:fld>
            <a:endParaRPr lang="ru-RU" altLang="ru-RU" sz="1600">
              <a:solidFill>
                <a:srgbClr val="626262"/>
              </a:solidFill>
            </a:endParaRPr>
          </a:p>
        </p:txBody>
      </p:sp>
      <p:sp>
        <p:nvSpPr>
          <p:cNvPr id="9219" name="Заголовок 1"/>
          <p:cNvSpPr>
            <a:spLocks/>
          </p:cNvSpPr>
          <p:nvPr/>
        </p:nvSpPr>
        <p:spPr bwMode="auto">
          <a:xfrm>
            <a:off x="287338" y="188913"/>
            <a:ext cx="644490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Изменения законодательства по охране труда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за </a:t>
            </a:r>
            <a:r>
              <a:rPr lang="ru-RU" altLang="ru-RU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2018 - 2019 годы</a:t>
            </a:r>
            <a:endParaRPr lang="ru-RU" altLang="ru-RU" sz="2000" dirty="0">
              <a:solidFill>
                <a:srgbClr val="FF0000"/>
              </a:solidFill>
            </a:endParaRPr>
          </a:p>
        </p:txBody>
      </p:sp>
      <p:sp>
        <p:nvSpPr>
          <p:cNvPr id="9220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>
              <a:solidFill>
                <a:srgbClr val="FFFF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1775570771"/>
              </p:ext>
            </p:extLst>
          </p:nvPr>
        </p:nvGraphicFramePr>
        <p:xfrm>
          <a:off x="287338" y="1124744"/>
          <a:ext cx="7776864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165847"/>
              </p:ext>
            </p:extLst>
          </p:nvPr>
        </p:nvGraphicFramePr>
        <p:xfrm>
          <a:off x="277086" y="1340768"/>
          <a:ext cx="8866913" cy="3459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258"/>
                <a:gridCol w="3204924"/>
                <a:gridCol w="3568370"/>
                <a:gridCol w="1529361"/>
              </a:tblGrid>
              <a:tr h="73954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 п/а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документа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Содержание</a:t>
                      </a:r>
                      <a:r>
                        <a:rPr lang="ru-RU" sz="1600" baseline="0" dirty="0" smtClean="0"/>
                        <a:t> и пояснения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Дата начала применения</a:t>
                      </a:r>
                      <a:endParaRPr lang="ru-RU" sz="1600" dirty="0"/>
                    </a:p>
                  </a:txBody>
                  <a:tcPr/>
                </a:tc>
              </a:tr>
              <a:tr h="47356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Минтранса России от 08.08.2018 №296 Об утверждении Порядка организации и проведения предрейсового или предсменного контроля технического состояния транспортных средств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Обновлены требования к организации и проведению предрейсового или предсменного контроля технического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состояния транспортных средств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21.12.2018 </a:t>
                      </a:r>
                      <a:endParaRPr lang="ru-RU" sz="1400" dirty="0"/>
                    </a:p>
                  </a:txBody>
                  <a:tcPr/>
                </a:tc>
              </a:tr>
              <a:tr h="134790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Разъяснения Минтруда</a:t>
                      </a:r>
                      <a:r>
                        <a:rPr lang="ru-RU" sz="1400" baseline="0" dirty="0" smtClean="0"/>
                        <a:t> России от 16.01.2019 по вопросу проведения СОУТ в организациях микро- и малого бизнеса и индивидуальных предпринимателей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 случае,</a:t>
                      </a:r>
                      <a:r>
                        <a:rPr lang="ru-RU" sz="1400" baseline="0" dirty="0" smtClean="0"/>
                        <a:t> если у ИП отсутствуют наемные по трудовому договору работники, то специальная оценка условий труда не проводится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/>
                        <a:t>16.01.2019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75404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4"/>
          <p:cNvSpPr txBox="1">
            <a:spLocks noGrp="1"/>
          </p:cNvSpPr>
          <p:nvPr/>
        </p:nvSpPr>
        <p:spPr bwMode="auto">
          <a:xfrm>
            <a:off x="8172450" y="6492875"/>
            <a:ext cx="5143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8E863D20-7303-4CA7-A716-A3B46B389E10}" type="slidenum">
              <a:rPr lang="ru-RU" altLang="ru-RU" sz="1600">
                <a:solidFill>
                  <a:srgbClr val="626262"/>
                </a:solidFill>
              </a:rPr>
              <a:pPr algn="r" eaLnBrk="1" hangingPunct="1">
                <a:buFont typeface="Arial" panose="020B0604020202020204" pitchFamily="34" charset="0"/>
                <a:buNone/>
              </a:pPr>
              <a:t>7</a:t>
            </a:fld>
            <a:endParaRPr lang="ru-RU" altLang="ru-RU" sz="1600">
              <a:solidFill>
                <a:srgbClr val="626262"/>
              </a:solidFill>
            </a:endParaRPr>
          </a:p>
        </p:txBody>
      </p:sp>
      <p:sp>
        <p:nvSpPr>
          <p:cNvPr id="9219" name="Заголовок 1"/>
          <p:cNvSpPr>
            <a:spLocks/>
          </p:cNvSpPr>
          <p:nvPr/>
        </p:nvSpPr>
        <p:spPr bwMode="auto">
          <a:xfrm>
            <a:off x="107504" y="188913"/>
            <a:ext cx="6624736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Изменения законодательства по охране труда</a:t>
            </a:r>
            <a:r>
              <a:rPr lang="ru-RU" altLang="ru-RU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за </a:t>
            </a:r>
            <a:r>
              <a:rPr lang="ru-RU" altLang="ru-RU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2019 </a:t>
            </a:r>
            <a:r>
              <a:rPr lang="ru-RU" altLang="ru-RU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г.</a:t>
            </a:r>
            <a:endParaRPr lang="ru-RU" altLang="ru-RU" sz="2000" dirty="0">
              <a:solidFill>
                <a:srgbClr val="FF0000"/>
              </a:solidFill>
            </a:endParaRPr>
          </a:p>
        </p:txBody>
      </p:sp>
      <p:sp>
        <p:nvSpPr>
          <p:cNvPr id="9220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>
              <a:solidFill>
                <a:srgbClr val="FFFF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graphicFrame>
        <p:nvGraphicFramePr>
          <p:cNvPr id="16" name="Схема 15"/>
          <p:cNvGraphicFramePr/>
          <p:nvPr/>
        </p:nvGraphicFramePr>
        <p:xfrm>
          <a:off x="287338" y="1124744"/>
          <a:ext cx="7776864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664604"/>
              </p:ext>
            </p:extLst>
          </p:nvPr>
        </p:nvGraphicFramePr>
        <p:xfrm>
          <a:off x="277086" y="1340768"/>
          <a:ext cx="8687402" cy="3269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835"/>
                <a:gridCol w="3140040"/>
                <a:gridCol w="3496128"/>
                <a:gridCol w="1498399"/>
              </a:tblGrid>
              <a:tr h="73954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 п/а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документа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Содержание</a:t>
                      </a:r>
                      <a:r>
                        <a:rPr lang="ru-RU" sz="1600" baseline="0" dirty="0" smtClean="0"/>
                        <a:t> и пояснения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Дата начала применения</a:t>
                      </a:r>
                      <a:endParaRPr lang="ru-RU" sz="1600" dirty="0"/>
                    </a:p>
                  </a:txBody>
                  <a:tcPr/>
                </a:tc>
              </a:tr>
              <a:tr h="47356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Минтруда России от 27.08.2018 № 553н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«Об утверждении Правил по охране труда при эксплуатации промышленного транспорта»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Правила по охране труда при эксплуатации промышленного транспорта нужно будет соблюдать при эксплуатации, техобслуживании и ремонте промышленного транспорта, который используется внутри производственных подразделений компании и между ними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09.04.2019</a:t>
                      </a:r>
                      <a:endParaRPr lang="ru-RU" sz="1400" dirty="0"/>
                    </a:p>
                  </a:txBody>
                  <a:tcPr/>
                </a:tc>
              </a:tr>
              <a:tr h="47356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Письмо Минтранса России от 08.04.2019 № ДЗ-531-ПГ «О рассмотрении обращения»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Разъяснены особенности прохождения обязательных предрейсовых и послерейсовых медицинских осмотров водителей.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8714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4"/>
          <p:cNvSpPr txBox="1">
            <a:spLocks noGrp="1"/>
          </p:cNvSpPr>
          <p:nvPr/>
        </p:nvSpPr>
        <p:spPr bwMode="auto">
          <a:xfrm>
            <a:off x="8172450" y="6492875"/>
            <a:ext cx="5143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8E863D20-7303-4CA7-A716-A3B46B389E10}" type="slidenum">
              <a:rPr lang="ru-RU" altLang="ru-RU" sz="1600">
                <a:solidFill>
                  <a:srgbClr val="626262"/>
                </a:solidFill>
              </a:rPr>
              <a:pPr algn="r" eaLnBrk="1" hangingPunct="1">
                <a:buFont typeface="Arial" panose="020B0604020202020204" pitchFamily="34" charset="0"/>
                <a:buNone/>
              </a:pPr>
              <a:t>8</a:t>
            </a:fld>
            <a:endParaRPr lang="ru-RU" altLang="ru-RU" sz="1600">
              <a:solidFill>
                <a:srgbClr val="626262"/>
              </a:solidFill>
            </a:endParaRPr>
          </a:p>
        </p:txBody>
      </p:sp>
      <p:sp>
        <p:nvSpPr>
          <p:cNvPr id="9219" name="Заголовок 1"/>
          <p:cNvSpPr>
            <a:spLocks/>
          </p:cNvSpPr>
          <p:nvPr/>
        </p:nvSpPr>
        <p:spPr bwMode="auto">
          <a:xfrm>
            <a:off x="287338" y="188913"/>
            <a:ext cx="644490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Изменения законодательства по охране труда</a:t>
            </a:r>
            <a:endParaRPr lang="en-US" altLang="ru-RU" sz="2000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за 2019 </a:t>
            </a:r>
            <a:r>
              <a:rPr lang="ru-RU" altLang="ru-RU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год.</a:t>
            </a:r>
            <a:endParaRPr lang="ru-RU" altLang="ru-RU" sz="2000" dirty="0">
              <a:solidFill>
                <a:srgbClr val="FF0000"/>
              </a:solidFill>
            </a:endParaRPr>
          </a:p>
        </p:txBody>
      </p:sp>
      <p:sp>
        <p:nvSpPr>
          <p:cNvPr id="9220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>
              <a:solidFill>
                <a:srgbClr val="FFFF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graphicFrame>
        <p:nvGraphicFramePr>
          <p:cNvPr id="16" name="Схема 15"/>
          <p:cNvGraphicFramePr/>
          <p:nvPr/>
        </p:nvGraphicFramePr>
        <p:xfrm>
          <a:off x="287338" y="1124744"/>
          <a:ext cx="7776864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347319"/>
              </p:ext>
            </p:extLst>
          </p:nvPr>
        </p:nvGraphicFramePr>
        <p:xfrm>
          <a:off x="395536" y="1340769"/>
          <a:ext cx="8748463" cy="3134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720"/>
                <a:gridCol w="3162111"/>
                <a:gridCol w="3520701"/>
                <a:gridCol w="1508931"/>
              </a:tblGrid>
              <a:tr h="6094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 п/а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документа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Содержание</a:t>
                      </a:r>
                      <a:r>
                        <a:rPr lang="ru-RU" sz="1600" baseline="0" dirty="0" smtClean="0"/>
                        <a:t> и пояснения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Дата начала применения</a:t>
                      </a:r>
                      <a:endParaRPr lang="ru-RU" sz="1600" dirty="0"/>
                    </a:p>
                  </a:txBody>
                  <a:tcPr/>
                </a:tc>
              </a:tr>
              <a:tr h="252550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11.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Минтруда России от 24.12.2018 N 834н "Об утверждении типовых контрактов на оказание услуг по проведению специальной оценки условий труда и обучению работодателей и работников вопросам охраны труда, а также их информационных карт" (Зарегистрировано в Минюсте России 25.02.2019 N 53885)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Типовые формы контрактов на оказание услуг по проведению специальной оценки условий труда и обучению по охране труда</a:t>
                      </a:r>
                    </a:p>
                    <a:p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09.03.2019</a:t>
                      </a:r>
                      <a:endParaRPr lang="ru-RU" sz="15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43858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епартамент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9250</TotalTime>
  <Words>778</Words>
  <Application>Microsoft Office PowerPoint</Application>
  <PresentationFormat>Экран (4:3)</PresentationFormat>
  <Paragraphs>111</Paragraphs>
  <Slides>8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Impact</vt:lpstr>
      <vt:lpstr>Times New Roman</vt:lpstr>
      <vt:lpstr>департамент 2</vt:lpstr>
      <vt:lpstr>Изменения законодательства в области охраны труда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depar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gab</dc:creator>
  <cp:lastModifiedBy>Борецкая И.А.</cp:lastModifiedBy>
  <cp:revision>310</cp:revision>
  <cp:lastPrinted>2019-01-25T10:25:01Z</cp:lastPrinted>
  <dcterms:created xsi:type="dcterms:W3CDTF">2015-09-09T03:00:53Z</dcterms:created>
  <dcterms:modified xsi:type="dcterms:W3CDTF">2019-06-26T07:30:00Z</dcterms:modified>
</cp:coreProperties>
</file>