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65" r:id="rId2"/>
    <p:sldId id="315" r:id="rId3"/>
    <p:sldId id="316" r:id="rId4"/>
    <p:sldId id="257" r:id="rId5"/>
    <p:sldId id="296" r:id="rId6"/>
    <p:sldId id="308" r:id="rId7"/>
    <p:sldId id="311" r:id="rId8"/>
    <p:sldId id="312" r:id="rId9"/>
    <p:sldId id="307" r:id="rId10"/>
    <p:sldId id="317" r:id="rId11"/>
    <p:sldId id="318" r:id="rId12"/>
    <p:sldId id="319" r:id="rId13"/>
    <p:sldId id="320" r:id="rId14"/>
    <p:sldId id="32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5050"/>
    <a:srgbClr val="FF3399"/>
    <a:srgbClr val="FF66CC"/>
    <a:srgbClr val="CCFFCC"/>
    <a:srgbClr val="0033CC"/>
    <a:srgbClr val="3399FF"/>
    <a:srgbClr val="FFCC66"/>
    <a:srgbClr val="33CC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1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lan-4\&#1086;&#1073;&#1097;&#1072;&#1103;%20&#1101;&#1082;&#1086;&#1085;&#1086;&#1084;&#1080;&#1095;&#1077;&#1089;&#1082;&#1086;&#1075;&#1086;%20&#1086;&#1090;&#1076;&#1077;&#1083;&#1072;\&#1044;&#1086;&#1083;&#1103;%20&#1087;&#1086;&#1089;&#1090;&#1091;&#1087;&#1083;&#1077;&#1085;&#1080;&#1081;%20&#1053;&#1044;&#1060;&#1051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0;&#1085;&#1076;&#1088;&#1077;&#1081;%20&#1040;.%20&#1063;&#1091;&#1082;&#1086;&#1074;\Documents\&#1044;&#1054;&#1050;&#1059;&#1052;&#1045;&#1053;&#1058;&#1067;\&#1059;&#1060;&#1069;&#1055;\&#1041;&#1070;&#1044;&#1046;&#1045;&#1058;\&#1041;&#1102;&#1076;&#1078;&#1077;&#1090;%202014\&#1087;&#1088;&#1077;&#1079;&#1077;&#1085;&#1090;&#1072;&#1094;&#1080;&#1103;%20&#1073;&#1102;&#1076;&#1078;&#1077;&#1090;&#1072;%20&#1085;&#1072;%202014\2014%20&#1058;&#1072;&#1073;&#1080;&#1094;&#1099;l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isc_c\&#1052;&#1086;&#1080;%20&#1076;&#1086;&#1082;&#1091;&#1084;&#1077;&#1085;&#1090;&#1099;\&#1041;&#1102;&#1076;&#1078;&#1077;&#1090;\&#1055;&#1088;&#1077;&#1079;&#1077;&#1085;&#1090;&#1072;&#1094;&#1080;&#1103;%202014\&#1044;&#1080;&#1072;&#1075;&#1088;&#1072;&#1084;&#1084;&#1084;&#1099;%202013\&#1044;&#1080;&#1072;&#1075;&#1088;&#1072;&#1084;&#1084;&#1099;%202013\&#1057;&#1090;&#1088;&#1091;&#1082;&#1090;&#1091;&#1088;&#1072;%20&#1085;&#1072;&#1083;&#1086;&#1075;&#1086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isc_c\&#1052;&#1086;&#1080;%20&#1076;&#1086;&#1082;&#1091;&#1084;&#1077;&#1085;&#1090;&#1099;\&#1041;&#1102;&#1076;&#1078;&#1077;&#1090;\&#1055;&#1088;&#1077;&#1079;&#1077;&#1085;&#1090;&#1072;&#1094;&#1080;&#1103;%202014\&#1044;&#1080;&#1072;&#1075;&#1088;&#1072;&#1084;&#1084;&#1084;&#1099;%202013\&#1044;&#1080;&#1072;&#1075;&#1088;&#1072;&#1084;&#1084;&#1099;%202013\&#1044;&#1086;&#1093;&#1086;&#1076;&#1099;%20201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2;&#1072;&#1083;&#1077;&#1085;&#1090;&#1080;&#1085;&#1072;%20&#1042;.%20&#1053;&#1072;&#1075;&#1072;&#1077;&#1074;&#1072;\Documents\&#1052;&#1086;&#1080;%20&#1076;&#1086;&#1082;&#1091;&#1084;&#1077;&#1085;&#1090;&#1099;_01\&#1044;&#1080;&#1072;&#1075;&#1088;&#1072;&#1084;&#1084;&#1099;%202014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4;&#1073;&#1097;&#1072;&#1103;%20&#1101;&#1082;&#1086;&#1085;&#1086;&#1084;&#1080;&#1095;&#1077;&#1089;&#1082;&#1086;&#1075;&#1086;%20&#1086;&#1090;&#1076;&#1077;&#1083;&#1072;\&#1044;&#1086;&#1083;&#1103;%20&#1087;&#1086;&#1089;&#1090;&#1091;&#1087;&#1083;&#1077;&#1085;&#1080;&#1081;%20&#1053;&#1044;&#1060;&#1051;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%20&#1042;.%20&#1057;&#1080;&#1083;&#1080;&#1094;&#1082;&#1072;&#1103;\Desktop\&#1055;&#1088;&#1077;&#1079;&#1077;&#1085;&#1090;&#1072;&#1094;&#1080;&#1103;%202014\&#1044;&#1080;&#1072;&#1075;&#1088;&#1072;&#1084;&#1084;&#1099;%202014\&#1076;&#1080;&#1085;&#1072;&#1084;&#1080;&#1082;&#1072;%20&#1085;&#1077;&#1085;&#1072;&#1083;&#1086;&#1075;&#1086;&#1074;&#1099;&#1093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2;&#1072;&#1083;&#1077;&#1085;&#1090;&#1080;&#1085;&#1072;%20&#1042;.%20&#1053;&#1072;&#1075;&#1072;&#1077;&#1074;&#1072;\Documents\&#1052;&#1086;&#1080;%20&#1076;&#1086;&#1082;&#1091;&#1084;&#1077;&#1085;&#1090;&#1099;_01\&#1044;&#1080;&#1072;&#1075;&#1088;&#1072;&#1084;&#1084;&#1099;%2020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2;&#1072;&#1083;&#1077;&#1085;&#1090;&#1080;&#1085;&#1072;%20&#1042;.%20&#1053;&#1072;&#1075;&#1072;&#1077;&#1074;&#1072;\Documents\&#1052;&#1086;&#1080;%20&#1076;&#1086;&#1082;&#1091;&#1084;&#1077;&#1085;&#1090;&#1099;_01\&#1044;&#1080;&#1072;&#1075;&#1088;&#1072;&#1084;&#1084;&#1099;%20201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&#1042;&#1072;&#1083;&#1077;&#1085;&#1090;&#1080;&#1085;&#1072;%20&#1042;.%20&#1053;&#1072;&#1075;&#1072;&#1077;&#1074;&#1072;\Documents\&#1052;&#1086;&#1080;%20&#1076;&#1086;&#1082;&#1091;&#1084;&#1077;&#1085;&#1090;&#1099;_01\&#1044;&#1080;&#1072;&#1075;&#1088;&#1072;&#1084;&#1084;&#1099;%202014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[1]Лист1!$A$3</c:f>
              <c:strCache>
                <c:ptCount val="1"/>
                <c:pt idx="0">
                  <c:v>Поступление налогов, включая отчисления в государственные внебюджетные фонды, всего</c:v>
                </c:pt>
              </c:strCache>
            </c:strRef>
          </c:tx>
          <c:spPr>
            <a:solidFill>
              <a:srgbClr val="33CCCC"/>
            </a:solidFill>
            <a:ln>
              <a:solidFill>
                <a:srgbClr val="3399FF"/>
              </a:solidFill>
            </a:ln>
            <a:effectLst>
              <a:innerShdw blurRad="114300">
                <a:prstClr val="black"/>
              </a:inn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734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050,0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764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703,6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907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812,5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909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708,0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806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143,5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[1]Лист1!$B$2:$F$2</c:f>
              <c:strCache>
                <c:ptCount val="5"/>
                <c:pt idx="0">
                  <c:v>2009 год</c:v>
                </c:pt>
                <c:pt idx="1">
                  <c:v>2010 год</c:v>
                </c:pt>
                <c:pt idx="2">
                  <c:v>2011 год</c:v>
                </c:pt>
                <c:pt idx="3">
                  <c:v>2012 год</c:v>
                </c:pt>
                <c:pt idx="4">
                  <c:v>на 01.11.2013 год</c:v>
                </c:pt>
              </c:strCache>
            </c:strRef>
          </c:cat>
          <c:val>
            <c:numRef>
              <c:f>[1]Лист1!$B$3:$F$3</c:f>
              <c:numCache>
                <c:formatCode>General</c:formatCode>
                <c:ptCount val="5"/>
                <c:pt idx="0" formatCode="0.0">
                  <c:v>734050</c:v>
                </c:pt>
                <c:pt idx="1">
                  <c:v>764703.6</c:v>
                </c:pt>
                <c:pt idx="2">
                  <c:v>907812.5</c:v>
                </c:pt>
                <c:pt idx="3" formatCode="0.0">
                  <c:v>909708</c:v>
                </c:pt>
                <c:pt idx="4">
                  <c:v>806143.5</c:v>
                </c:pt>
              </c:numCache>
            </c:numRef>
          </c:val>
        </c:ser>
        <c:dLbls>
          <c:showVal val="1"/>
        </c:dLbls>
        <c:gapWidth val="75"/>
        <c:axId val="73439104"/>
        <c:axId val="73440640"/>
      </c:barChart>
      <c:lineChart>
        <c:grouping val="stacked"/>
        <c:ser>
          <c:idx val="1"/>
          <c:order val="1"/>
          <c:tx>
            <c:strRef>
              <c:f>[1]Лист1!$A$4</c:f>
              <c:strCache>
                <c:ptCount val="1"/>
                <c:pt idx="0">
                  <c:v>в т.ч. в консолидированный бюджет Колпашевского района</c:v>
                </c:pt>
              </c:strCache>
            </c:strRef>
          </c:tx>
          <c:spPr>
            <a:ln w="28575">
              <a:solidFill>
                <a:srgbClr val="CC0000"/>
              </a:solidFill>
            </a:ln>
          </c:spPr>
          <c:marker>
            <c:spPr>
              <a:solidFill>
                <a:srgbClr val="CC0000"/>
              </a:solidFill>
              <a:ln w="28575">
                <a:solidFill>
                  <a:srgbClr val="CC0000"/>
                </a:solidFill>
              </a:ln>
            </c:spPr>
          </c:marker>
          <c:dLbls>
            <c:dLbl>
              <c:idx val="0"/>
              <c:layout>
                <c:manualLayout>
                  <c:x val="-7.2961545834083194E-2"/>
                  <c:y val="-5.5069540549855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160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647,5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7.5244960496098731E-2"/>
                  <c:y val="-4.82466661364299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266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517,6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6.7859570398744684E-2"/>
                  <c:y val="-4.28732469047431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274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705,5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6.9554711448255924E-2"/>
                  <c:y val="-4.90390519366899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245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993,5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4"/>
              <c:layout>
                <c:manualLayout>
                  <c:x val="-4.3060240179020992E-2"/>
                  <c:y val="-4.683878151594712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249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681,7</a:t>
                    </a:r>
                    <a:endParaRPr lang="en-US" dirty="0"/>
                  </a:p>
                </c:rich>
              </c:tx>
              <c:dLblPos val="r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[1]Лист1!$B$2:$F$2</c:f>
              <c:strCache>
                <c:ptCount val="5"/>
                <c:pt idx="0">
                  <c:v>2009 год</c:v>
                </c:pt>
                <c:pt idx="1">
                  <c:v>2010 год</c:v>
                </c:pt>
                <c:pt idx="2">
                  <c:v>2011 год</c:v>
                </c:pt>
                <c:pt idx="3">
                  <c:v>2012 год</c:v>
                </c:pt>
                <c:pt idx="4">
                  <c:v>на 01.11.2013 год</c:v>
                </c:pt>
              </c:strCache>
            </c:strRef>
          </c:cat>
          <c:val>
            <c:numRef>
              <c:f>[1]Лист1!$B$4:$F$4</c:f>
              <c:numCache>
                <c:formatCode>General</c:formatCode>
                <c:ptCount val="5"/>
                <c:pt idx="0">
                  <c:v>160647.5</c:v>
                </c:pt>
                <c:pt idx="1">
                  <c:v>266517.59999999998</c:v>
                </c:pt>
                <c:pt idx="2">
                  <c:v>274705.5</c:v>
                </c:pt>
                <c:pt idx="3">
                  <c:v>245993.5</c:v>
                </c:pt>
                <c:pt idx="4">
                  <c:v>249681.7</c:v>
                </c:pt>
              </c:numCache>
            </c:numRef>
          </c:val>
        </c:ser>
        <c:dLbls>
          <c:showVal val="1"/>
        </c:dLbls>
        <c:marker val="1"/>
        <c:axId val="73439104"/>
        <c:axId val="73440640"/>
      </c:lineChart>
      <c:catAx>
        <c:axId val="734391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440640"/>
        <c:crosses val="autoZero"/>
        <c:auto val="1"/>
        <c:lblAlgn val="ctr"/>
        <c:lblOffset val="100"/>
      </c:catAx>
      <c:valAx>
        <c:axId val="734406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Тыс. рублей</a:t>
                </a:r>
              </a:p>
            </c:rich>
          </c:tx>
          <c:layout/>
        </c:title>
        <c:numFmt formatCode="0.0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439104"/>
        <c:crosses val="autoZero"/>
        <c:crossBetween val="between"/>
      </c:valAx>
      <c:spPr>
        <a:solidFill>
          <a:srgbClr val="FFCC66"/>
        </a:solidFill>
      </c:spPr>
    </c:plotArea>
    <c:legend>
      <c:legendPos val="b"/>
      <c:layout/>
      <c:spPr>
        <a:solidFill>
          <a:schemeClr val="accent5">
            <a:lumMod val="20000"/>
            <a:lumOff val="80000"/>
          </a:schemeClr>
        </a:solidFill>
      </c:spPr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olidFill>
      <a:srgbClr val="FFCC66"/>
    </a:solidFill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200"/>
      <c:perspective val="30"/>
    </c:view3D>
    <c:plotArea>
      <c:layout>
        <c:manualLayout>
          <c:layoutTarget val="inner"/>
          <c:xMode val="edge"/>
          <c:yMode val="edge"/>
          <c:x val="4.8459314908893582E-2"/>
          <c:y val="2.4110896309055625E-2"/>
          <c:w val="0.95154068509110645"/>
          <c:h val="0.89446553581243016"/>
        </c:manualLayout>
      </c:layout>
      <c:pie3DChart>
        <c:varyColors val="1"/>
        <c:ser>
          <c:idx val="0"/>
          <c:order val="0"/>
          <c:explosion val="23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6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.10817004847667812"/>
                  <c:y val="0.17134143556208495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Общегосударственные вопросы
105803,2 т.р-10,2%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1"/>
              <c:layout>
                <c:manualLayout>
                  <c:x val="2.0195699552274491E-2"/>
                  <c:y val="7.9259379867120699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Национальная безопасность и правоохранительная деятельность
536,4 т.р-0,05%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2"/>
              <c:layout>
                <c:manualLayout>
                  <c:x val="-4.4148287810624416E-2"/>
                  <c:y val="-0.1176139486429897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Национальная экономика
25481,1-2,5%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3"/>
              <c:layout>
                <c:manualLayout>
                  <c:x val="4.3333703028123421E-2"/>
                  <c:y val="-0.1961938655676399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Жилищно-коммунальное хозяйство
59820,4 т.р-5,8%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4"/>
              <c:layout>
                <c:manualLayout>
                  <c:x val="0.18283408930751771"/>
                  <c:y val="1.6879516607088821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Образование
600161,6 т.р-58,0%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5"/>
              <c:layout>
                <c:manualLayout>
                  <c:x val="-1.1279231441785841E-2"/>
                  <c:y val="-0.2064621046623420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Культура, кинематография
44040,2-т.р.4,3%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6"/>
              <c:layout>
                <c:manualLayout>
                  <c:x val="3.0702223086114335E-2"/>
                  <c:y val="1.8858593409300753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Социальная политика
62002,0 т.р-6,0%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7"/>
              <c:layout>
                <c:manualLayout>
                  <c:x val="-1.18939009677287E-2"/>
                  <c:y val="0.12641753600839145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Физическая культура и спорт
32573,3 т.р-3,1%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dLbl>
              <c:idx val="8"/>
              <c:layout>
                <c:manualLayout>
                  <c:x val="2.3444956735279451E-2"/>
                  <c:y val="4.364137562976577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/>
                      <a:t>Межбюджетные трансферты
104177,6 т.р-10,05%</a:t>
                    </a: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c:spPr>
              <c:showCatName val="1"/>
              <c:showPercent val="1"/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Лист1!$A$4:$A$12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Лист1!$B$4:$B$12</c:f>
              <c:numCache>
                <c:formatCode>General</c:formatCode>
                <c:ptCount val="9"/>
                <c:pt idx="0">
                  <c:v>105803.2</c:v>
                </c:pt>
                <c:pt idx="1">
                  <c:v>536.4</c:v>
                </c:pt>
                <c:pt idx="2">
                  <c:v>25481.1</c:v>
                </c:pt>
                <c:pt idx="3">
                  <c:v>59820.4</c:v>
                </c:pt>
                <c:pt idx="4">
                  <c:v>600161.6</c:v>
                </c:pt>
                <c:pt idx="5">
                  <c:v>44040.2</c:v>
                </c:pt>
                <c:pt idx="6">
                  <c:v>62002</c:v>
                </c:pt>
                <c:pt idx="7">
                  <c:v>32573.3</c:v>
                </c:pt>
                <c:pt idx="8">
                  <c:v>104177.60000000002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solidFill>
      <a:prstClr val="white">
        <a:alpha val="0"/>
      </a:prstClr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11946446961894953"/>
          <c:y val="2.590091187055227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993402233484671"/>
          <c:y val="0.29071803852889666"/>
          <c:w val="0.68560138847388741"/>
          <c:h val="0.40367775831873903"/>
        </c:manualLayout>
      </c:layout>
      <c:ofPieChart>
        <c:ofPieType val="pie"/>
        <c:varyColors val="1"/>
        <c:ser>
          <c:idx val="0"/>
          <c:order val="0"/>
          <c:dPt>
            <c:idx val="0"/>
            <c:spPr>
              <a:gradFill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0"/>
              </a:gra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B0F0"/>
              </a:solidFill>
            </c:spPr>
          </c:dPt>
          <c:dPt>
            <c:idx val="10"/>
            <c:spPr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</c:spPr>
          </c:dPt>
          <c:dPt>
            <c:idx val="11"/>
            <c:spPr>
              <a:gradFill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 scaled="0"/>
              </a:gradFill>
            </c:spPr>
          </c:dPt>
          <c:dPt>
            <c:idx val="12"/>
            <c:spPr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c:spPr>
          </c:dPt>
          <c:dPt>
            <c:idx val="1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2.7500289665019252E-2"/>
                  <c:y val="-1.3730392716366569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-9.6843429367352546E-2"/>
                  <c:y val="-5.6435028494366379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8,9%</a:t>
                    </a:r>
                    <a:endParaRPr lang="ru-RU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2"/>
              <c:layout>
                <c:manualLayout>
                  <c:x val="-0.10776886920649965"/>
                  <c:y val="-0.16605272206632826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2.0437889213111352E-2"/>
                  <c:y val="-0.16180867446817768"/>
                </c:manualLayout>
              </c:layout>
              <c:dLblPos val="bestFit"/>
              <c:showPercent val="1"/>
            </c:dLbl>
            <c:dLbl>
              <c:idx val="4"/>
              <c:layout>
                <c:manualLayout>
                  <c:x val="3.3166927673260294E-2"/>
                  <c:y val="-0.1374248440181029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2,8%</a:t>
                    </a:r>
                    <a:endParaRPr lang="ru-RU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5"/>
              <c:layout>
                <c:manualLayout>
                  <c:x val="1.9162208673078041E-2"/>
                  <c:y val="-8.977248336552920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0,9%</a:t>
                    </a:r>
                    <a:endParaRPr lang="ru-RU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6"/>
              <c:layout>
                <c:manualLayout>
                  <c:x val="6.3372031867957881E-2"/>
                  <c:y val="-6.246998473124666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1,0%</a:t>
                    </a:r>
                    <a:endParaRPr lang="ru-RU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7"/>
              <c:layout>
                <c:manualLayout>
                  <c:x val="4.0861201914382132E-2"/>
                  <c:y val="-2.419315265149867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1,1% </a:t>
                    </a:r>
                    <a:endParaRPr lang="ru-RU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9.6331955762985921E-2"/>
                  <c:y val="-0.10602642073055892"/>
                </c:manualLayout>
              </c:layout>
              <c:dLblPos val="bestFit"/>
              <c:showPercent val="1"/>
            </c:dLbl>
            <c:dLbl>
              <c:idx val="11"/>
              <c:layout>
                <c:manualLayout>
                  <c:x val="1.3009682099242513E-2"/>
                  <c:y val="-7.5169605783968318E-3"/>
                </c:manualLayout>
              </c:layout>
              <c:dLblPos val="bestFit"/>
              <c:showPercent val="1"/>
            </c:dLbl>
            <c:dLbl>
              <c:idx val="12"/>
              <c:layout>
                <c:manualLayout>
                  <c:x val="1.5361376022717876E-2"/>
                  <c:y val="-2.1532170357158341E-2"/>
                </c:manualLayout>
              </c:layout>
              <c:dLblPos val="bestFit"/>
              <c:showPercent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1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Times New Roman CYR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Percent val="1"/>
            <c:showLeaderLines val="1"/>
          </c:dLbls>
          <c:cat>
            <c:strRef>
              <c:f>рис.4!$A$2:$A$14</c:f>
              <c:strCache>
                <c:ptCount val="13"/>
                <c:pt idx="0">
                  <c:v>НДФЛ</c:v>
                </c:pt>
                <c:pt idx="1">
                  <c:v>Налоги на совокупный доход</c:v>
                </c:pt>
                <c:pt idx="2">
                  <c:v>Доходы от уплаты акцизов</c:v>
                </c:pt>
                <c:pt idx="3">
                  <c:v>Налог на имущество ФЛ </c:v>
                </c:pt>
                <c:pt idx="4">
                  <c:v>Земельный налог</c:v>
                </c:pt>
                <c:pt idx="5">
                  <c:v>Государственная пошлина, сборы</c:v>
                </c:pt>
                <c:pt idx="6">
                  <c:v>Иные неналоговые доходы</c:v>
                </c:pt>
                <c:pt idx="7">
                  <c:v>Доходы от продажи материальных и нематериальных активов,продажа земли</c:v>
                </c:pt>
                <c:pt idx="8">
                  <c:v>Штрафы, санкции, возмещение ущерба</c:v>
                </c:pt>
                <c:pt idx="9">
                  <c:v>Доходы от использования имущества,находящегося в госуд. и мун. собственности</c:v>
                </c:pt>
                <c:pt idx="10">
                  <c:v>Арендная плата за земли</c:v>
                </c:pt>
                <c:pt idx="11">
                  <c:v>Доходы от сдачи в аренду имущества, находящегося в гос. и мун. собственности</c:v>
                </c:pt>
                <c:pt idx="12">
                  <c:v>Прочие поступления от использования мун. имущества</c:v>
                </c:pt>
              </c:strCache>
            </c:strRef>
          </c:cat>
          <c:val>
            <c:numRef>
              <c:f>рис.4!$B$2:$B$14</c:f>
              <c:numCache>
                <c:formatCode>#,##0.00</c:formatCode>
                <c:ptCount val="13"/>
                <c:pt idx="0">
                  <c:v>209360</c:v>
                </c:pt>
                <c:pt idx="1">
                  <c:v>25938</c:v>
                </c:pt>
                <c:pt idx="2">
                  <c:v>10785</c:v>
                </c:pt>
                <c:pt idx="3">
                  <c:v>2868.9</c:v>
                </c:pt>
                <c:pt idx="4">
                  <c:v>8255.4</c:v>
                </c:pt>
                <c:pt idx="5">
                  <c:v>2720.5</c:v>
                </c:pt>
                <c:pt idx="6">
                  <c:v>2268.1</c:v>
                </c:pt>
                <c:pt idx="7">
                  <c:v>600</c:v>
                </c:pt>
                <c:pt idx="8">
                  <c:v>3236.4</c:v>
                </c:pt>
                <c:pt idx="9">
                  <c:v>0</c:v>
                </c:pt>
                <c:pt idx="10">
                  <c:v>10062.5</c:v>
                </c:pt>
                <c:pt idx="11">
                  <c:v>6138.6</c:v>
                </c:pt>
                <c:pt idx="12">
                  <c:v>10807.8</c:v>
                </c:pt>
              </c:numCache>
            </c:numRef>
          </c:val>
        </c:ser>
        <c:dLbls>
          <c:showPercent val="1"/>
        </c:dLbls>
        <c:gapWidth val="100"/>
        <c:splitType val="pos"/>
        <c:splitPos val="3"/>
        <c:secondPieSize val="75"/>
        <c:serLines>
          <c:spPr>
            <a:ln w="3175">
              <a:solidFill>
                <a:srgbClr val="000000"/>
              </a:solidFill>
              <a:prstDash val="solid"/>
            </a:ln>
          </c:spPr>
        </c:serLines>
      </c:ofPieChart>
      <c:spPr>
        <a:noFill/>
        <a:ln w="25400">
          <a:noFill/>
        </a:ln>
      </c:spPr>
    </c:plotArea>
    <c:plotVisOnly val="1"/>
    <c:dispBlanksAs val="zero"/>
  </c:chart>
  <c:spPr>
    <a:gradFill rotWithShape="0">
      <a:gsLst>
        <a:gs pos="0">
          <a:srgbClr val="FFC000"/>
        </a:gs>
        <a:gs pos="100000">
          <a:srgbClr val="CCFFCC">
            <a:gamma/>
            <a:shade val="46275"/>
            <a:invGamma/>
          </a:srgbClr>
        </a:gs>
      </a:gsLst>
      <a:path path="rect">
        <a:fillToRect l="50000" t="50000" r="50000" b="50000"/>
      </a:path>
    </a:gradFill>
    <a:ln w="3175">
      <a:solidFill>
        <a:srgbClr val="000000"/>
      </a:solidFill>
      <a:prstDash val="solid"/>
    </a:ln>
  </c:spPr>
  <c:txPr>
    <a:bodyPr/>
    <a:lstStyle/>
    <a:p>
      <a:pPr>
        <a:defRPr sz="2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 CYR"/>
                <a:ea typeface="Times New Roman CYR"/>
                <a:cs typeface="Times New Roman CYR"/>
              </a:defRPr>
            </a:pPr>
            <a:r>
              <a:rPr lang="ru-RU"/>
              <a:t>  </a:t>
            </a:r>
          </a:p>
        </c:rich>
      </c:tx>
      <c:layout>
        <c:manualLayout>
          <c:xMode val="edge"/>
          <c:yMode val="edge"/>
          <c:x val="0.26026258998327206"/>
          <c:y val="6.4662073490814112E-2"/>
        </c:manualLayout>
      </c:layout>
      <c:spPr>
        <a:noFill/>
        <a:ln w="25400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8.309986421796213E-2"/>
          <c:y val="0.14548621045436652"/>
          <c:w val="0.80882444644074492"/>
          <c:h val="0.54980204462563553"/>
        </c:manualLayout>
      </c:layout>
      <c:pie3DChart>
        <c:varyColors val="1"/>
        <c:ser>
          <c:idx val="0"/>
          <c:order val="0"/>
          <c:spPr>
            <a:solidFill>
              <a:srgbClr val="C0504D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explosion val="20"/>
            <c:spPr>
              <a:solidFill>
                <a:srgbClr val="00B0F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explosion val="31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explosion val="7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6.4046667946995275E-2"/>
                  <c:y val="-5.2530579903927524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4.6038153767363872E-2"/>
                  <c:y val="-0.10858119150200564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4.4209912357447013E-2"/>
                  <c:y val="7.1160187007874021E-2"/>
                </c:manualLayout>
              </c:layout>
              <c:dLblPos val="bestFit"/>
              <c:showPercent val="1"/>
            </c:dLbl>
            <c:dLbl>
              <c:idx val="4"/>
              <c:dLblPos val="bestFit"/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Times New Roman CYR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'Лист2 (3)'!$A$2:$A$6</c:f>
              <c:strCache>
                <c:ptCount val="5"/>
                <c:pt idx="0">
                  <c:v>Налоговые доходы  </c:v>
                </c:pt>
                <c:pt idx="1">
                  <c:v>Неналоговые</c:v>
                </c:pt>
                <c:pt idx="2">
                  <c:v>Безвозмездные поступления  </c:v>
                </c:pt>
                <c:pt idx="3">
                  <c:v>ИТОГО</c:v>
                </c:pt>
                <c:pt idx="4">
                  <c:v> </c:v>
                </c:pt>
              </c:strCache>
            </c:strRef>
          </c:cat>
          <c:val>
            <c:numRef>
              <c:f>'Лист2 (3)'!$B$2:$B$4</c:f>
              <c:numCache>
                <c:formatCode>#,##0</c:formatCode>
                <c:ptCount val="3"/>
                <c:pt idx="0" formatCode="#,##0.0">
                  <c:v>200026.6</c:v>
                </c:pt>
                <c:pt idx="1">
                  <c:v>11976.2</c:v>
                </c:pt>
                <c:pt idx="2">
                  <c:v>822593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9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1169350099894206E-2"/>
          <c:y val="0.6880154956800606"/>
          <c:w val="0.88782191861785364"/>
          <c:h val="0.30053288793446792"/>
        </c:manualLayout>
      </c:layout>
      <c:txPr>
        <a:bodyPr/>
        <a:lstStyle/>
        <a:p>
          <a:pPr>
            <a:defRPr sz="9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rgbClr val="FFC000"/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ln w="3175">
      <a:noFill/>
      <a:prstDash val="solid"/>
    </a:ln>
  </c:spPr>
  <c:txPr>
    <a:bodyPr/>
    <a:lstStyle/>
    <a:p>
      <a:pPr>
        <a:defRPr sz="16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4506123112199465"/>
          <c:y val="2.8679437908784602E-2"/>
          <c:w val="0.85493876887800624"/>
          <c:h val="0.69860109153267358"/>
        </c:manualLayout>
      </c:layout>
      <c:lineChart>
        <c:grouping val="standard"/>
        <c:ser>
          <c:idx val="0"/>
          <c:order val="0"/>
          <c:tx>
            <c:strRef>
              <c:f>Лист3!$A$3</c:f>
              <c:strCache>
                <c:ptCount val="1"/>
                <c:pt idx="0">
                  <c:v>НДФЛ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7.6481835564053465E-3"/>
                  <c:y val="-4.1666666666666664E-2"/>
                </c:manualLayout>
              </c:layout>
              <c:showVal val="1"/>
            </c:dLbl>
            <c:dLbl>
              <c:idx val="1"/>
              <c:layout>
                <c:manualLayout>
                  <c:x val="-2.5493945188018083E-3"/>
                  <c:y val="-4.1666666666666664E-2"/>
                </c:manualLayout>
              </c:layout>
              <c:showVal val="1"/>
            </c:dLbl>
            <c:dLbl>
              <c:idx val="3"/>
              <c:layout>
                <c:manualLayout>
                  <c:x val="-1.0197578075207141E-2"/>
                  <c:y val="-2.7777777777778043E-2"/>
                </c:manualLayout>
              </c:layout>
              <c:showVal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Лист3!$B$2:$F$2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 оценка</c:v>
                </c:pt>
                <c:pt idx="4">
                  <c:v>2014 прогноз</c:v>
                </c:pt>
              </c:strCache>
            </c:strRef>
          </c:cat>
          <c:val>
            <c:numRef>
              <c:f>Лист3!$B$3:$F$3</c:f>
              <c:numCache>
                <c:formatCode>#,##0</c:formatCode>
                <c:ptCount val="5"/>
                <c:pt idx="0">
                  <c:v>201972</c:v>
                </c:pt>
                <c:pt idx="1">
                  <c:v>209198</c:v>
                </c:pt>
                <c:pt idx="2">
                  <c:v>180423</c:v>
                </c:pt>
                <c:pt idx="3">
                  <c:v>228720</c:v>
                </c:pt>
                <c:pt idx="4">
                  <c:v>170322</c:v>
                </c:pt>
              </c:numCache>
            </c:numRef>
          </c:val>
        </c:ser>
        <c:ser>
          <c:idx val="1"/>
          <c:order val="1"/>
          <c:tx>
            <c:strRef>
              <c:f>Лист3!$A$4</c:f>
              <c:strCache>
                <c:ptCount val="1"/>
                <c:pt idx="0">
                  <c:v>в т.ч. без допнорматива</c:v>
                </c:pt>
              </c:strCache>
            </c:strRef>
          </c:tx>
          <c:spPr>
            <a:ln w="57150">
              <a:solidFill>
                <a:srgbClr val="FF66CC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7.6481835564053465E-3"/>
                  <c:y val="-3.2407407407407628E-2"/>
                </c:manualLayout>
              </c:layout>
              <c:showVal val="1"/>
            </c:dLbl>
            <c:dLbl>
              <c:idx val="1"/>
              <c:layout>
                <c:manualLayout>
                  <c:x val="5.0987890376035724E-3"/>
                  <c:y val="-3.7037037037037056E-2"/>
                </c:manualLayout>
              </c:layout>
              <c:showVal val="1"/>
            </c:dLbl>
            <c:dLbl>
              <c:idx val="2"/>
              <c:layout>
                <c:manualLayout>
                  <c:x val="7.6481835564053465E-3"/>
                  <c:y val="-3.7037037037037056E-2"/>
                </c:manualLayout>
              </c:layout>
              <c:showVal val="1"/>
            </c:dLbl>
            <c:dLbl>
              <c:idx val="3"/>
              <c:layout>
                <c:manualLayout>
                  <c:x val="1.5296367112810707E-2"/>
                  <c:y val="-2.7777777777778043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Лист3!$B$2:$F$2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 оценка</c:v>
                </c:pt>
                <c:pt idx="4">
                  <c:v>2014 прогноз</c:v>
                </c:pt>
              </c:strCache>
            </c:strRef>
          </c:cat>
          <c:val>
            <c:numRef>
              <c:f>Лист3!$B$4:$F$4</c:f>
              <c:numCache>
                <c:formatCode>#,##0</c:formatCode>
                <c:ptCount val="5"/>
                <c:pt idx="0">
                  <c:v>60767</c:v>
                </c:pt>
                <c:pt idx="1">
                  <c:v>65805</c:v>
                </c:pt>
                <c:pt idx="2">
                  <c:v>69030</c:v>
                </c:pt>
                <c:pt idx="3">
                  <c:v>73924</c:v>
                </c:pt>
                <c:pt idx="4">
                  <c:v>60610</c:v>
                </c:pt>
              </c:numCache>
            </c:numRef>
          </c:val>
        </c:ser>
        <c:ser>
          <c:idx val="2"/>
          <c:order val="2"/>
          <c:tx>
            <c:strRef>
              <c:f>Лист3!$A$5</c:f>
              <c:strCache>
                <c:ptCount val="1"/>
                <c:pt idx="0">
                  <c:v>НДФЛ в пересчете на условия 2014 года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5.9929468620486925E-2"/>
                </c:manualLayout>
              </c:layout>
              <c:showVal val="1"/>
            </c:dLbl>
            <c:dLbl>
              <c:idx val="1"/>
              <c:layout>
                <c:manualLayout>
                  <c:x val="-2.5039056985739195E-3"/>
                  <c:y val="5.9929468620486925E-2"/>
                </c:manualLayout>
              </c:layout>
              <c:showVal val="1"/>
            </c:dLbl>
            <c:dLbl>
              <c:idx val="2"/>
              <c:layout>
                <c:manualLayout>
                  <c:x val="7.5117170957217589E-3"/>
                  <c:y val="4.1538792741427098E-2"/>
                </c:manualLayout>
              </c:layout>
              <c:showVal val="1"/>
            </c:dLbl>
            <c:dLbl>
              <c:idx val="3"/>
              <c:layout>
                <c:manualLayout>
                  <c:x val="-7.5119142536507737E-3"/>
                  <c:y val="4.6168319574919521E-2"/>
                </c:manualLayout>
              </c:layout>
              <c:showVal val="1"/>
            </c:dLbl>
            <c:dLbl>
              <c:idx val="4"/>
              <c:layout>
                <c:manualLayout>
                  <c:x val="-2.5039056985739195E-3"/>
                  <c:y val="-6.1302252930199464E-3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Лист3!$B$2:$F$2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 оценка</c:v>
                </c:pt>
                <c:pt idx="4">
                  <c:v>2014 прогноз</c:v>
                </c:pt>
              </c:strCache>
            </c:strRef>
          </c:cat>
          <c:val>
            <c:numRef>
              <c:f>Лист3!$B$5:$F$5</c:f>
              <c:numCache>
                <c:formatCode>#,##0</c:formatCode>
                <c:ptCount val="5"/>
                <c:pt idx="0">
                  <c:v>132569</c:v>
                </c:pt>
                <c:pt idx="1">
                  <c:v>143534</c:v>
                </c:pt>
                <c:pt idx="2">
                  <c:v>150542</c:v>
                </c:pt>
                <c:pt idx="3">
                  <c:v>161264</c:v>
                </c:pt>
                <c:pt idx="4">
                  <c:v>170322</c:v>
                </c:pt>
              </c:numCache>
            </c:numRef>
          </c:val>
        </c:ser>
        <c:dLbls>
          <c:showVal val="1"/>
        </c:dLbls>
        <c:marker val="1"/>
        <c:axId val="81035264"/>
        <c:axId val="81036800"/>
      </c:lineChart>
      <c:catAx>
        <c:axId val="81035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036800"/>
        <c:crosses val="autoZero"/>
        <c:auto val="1"/>
        <c:lblAlgn val="ctr"/>
        <c:lblOffset val="100"/>
      </c:catAx>
      <c:valAx>
        <c:axId val="810368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9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900">
                    <a:latin typeface="Times New Roman" pitchFamily="18" charset="0"/>
                    <a:cs typeface="Times New Roman" pitchFamily="18" charset="0"/>
                  </a:rPr>
                  <a:t>тыс.</a:t>
                </a:r>
                <a:r>
                  <a:rPr lang="ru-RU" sz="900" baseline="0">
                    <a:latin typeface="Times New Roman" pitchFamily="18" charset="0"/>
                    <a:cs typeface="Times New Roman" pitchFamily="18" charset="0"/>
                  </a:rPr>
                  <a:t> рублей</a:t>
                </a:r>
                <a:endParaRPr lang="ru-RU" sz="9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#,##0" sourceLinked="1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035264"/>
        <c:crosses val="autoZero"/>
        <c:crossBetween val="between"/>
      </c:valAx>
    </c:plotArea>
    <c:plotVisOnly val="1"/>
  </c:chart>
  <c:spPr>
    <a:solidFill>
      <a:srgbClr val="CCFFCC"/>
    </a:solidFill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Лист1!$A$5</c:f>
              <c:strCache>
                <c:ptCount val="1"/>
                <c:pt idx="0">
                  <c:v>Доля поступлений НДФЛ от бюджетной сферы в общем объеме НДФЛ</c:v>
                </c:pt>
              </c:strCache>
            </c:strRef>
          </c:tx>
          <c:spPr>
            <a:ln w="60325"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 w="76200">
                <a:solidFill>
                  <a:srgbClr val="00B05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1451012653269075E-2"/>
                  <c:y val="-6.4814960629921717E-2"/>
                </c:manualLayout>
              </c:layout>
              <c:showVal val="1"/>
            </c:dLbl>
            <c:dLbl>
              <c:idx val="1"/>
              <c:layout>
                <c:manualLayout>
                  <c:x val="-5.4519109033163184E-2"/>
                  <c:y val="-6.6904082079701513E-2"/>
                </c:manualLayout>
              </c:layout>
              <c:showVal val="1"/>
            </c:dLbl>
            <c:dLbl>
              <c:idx val="2"/>
              <c:layout>
                <c:manualLayout>
                  <c:x val="-5.8333411100845882E-2"/>
                  <c:y val="-8.0952329530206563E-2"/>
                </c:manualLayout>
              </c:layout>
              <c:showVal val="1"/>
            </c:dLbl>
            <c:dLbl>
              <c:idx val="3"/>
              <c:layout>
                <c:manualLayout>
                  <c:x val="-4.6803016446273563E-2"/>
                  <c:y val="-9.3452374524609264E-2"/>
                </c:manualLayout>
              </c:layout>
              <c:showVal val="1"/>
            </c:dLbl>
            <c:dLbl>
              <c:idx val="4"/>
              <c:layout>
                <c:manualLayout>
                  <c:x val="-4.8963397942582761E-2"/>
                  <c:y val="-7.0357247558403807E-2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Лист1!$B$4:$F$4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Оценка 2013</c:v>
                </c:pt>
                <c:pt idx="4">
                  <c:v>Прогноз 2014</c:v>
                </c:pt>
              </c:strCache>
            </c:strRef>
          </c:cat>
          <c:val>
            <c:numRef>
              <c:f>Лист1!$B$5:$F$5</c:f>
              <c:numCache>
                <c:formatCode>0.0</c:formatCode>
                <c:ptCount val="5"/>
                <c:pt idx="0">
                  <c:v>31.799952468659107</c:v>
                </c:pt>
                <c:pt idx="1">
                  <c:v>35.200145316877069</c:v>
                </c:pt>
                <c:pt idx="2">
                  <c:v>52.90012914096318</c:v>
                </c:pt>
                <c:pt idx="3">
                  <c:v>66.599772647778948</c:v>
                </c:pt>
                <c:pt idx="4">
                  <c:v>70.100163220253393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Доля поступлений НДФЛ от прочих субъектов в общем объеме НДФЛ</c:v>
                </c:pt>
              </c:strCache>
            </c:strRef>
          </c:tx>
          <c:spPr>
            <a:ln w="53975">
              <a:solidFill>
                <a:srgbClr val="FF3399"/>
              </a:solidFill>
            </a:ln>
          </c:spPr>
          <c:marker>
            <c:spPr>
              <a:solidFill>
                <a:srgbClr val="FF3399"/>
              </a:solidFill>
              <a:ln w="76200">
                <a:solidFill>
                  <a:srgbClr val="FF3399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5.2777777777777812E-2"/>
                  <c:y val="6.0185185185185147E-2"/>
                </c:manualLayout>
              </c:layout>
              <c:showVal val="1"/>
            </c:dLbl>
            <c:dLbl>
              <c:idx val="1"/>
              <c:layout>
                <c:manualLayout>
                  <c:x val="-5.6136247894386523E-2"/>
                  <c:y val="5.8333333333333737E-2"/>
                </c:manualLayout>
              </c:layout>
              <c:showVal val="1"/>
            </c:dLbl>
            <c:dLbl>
              <c:idx val="2"/>
              <c:layout>
                <c:manualLayout>
                  <c:x val="-5.8333411100845882E-2"/>
                  <c:y val="8.0502785453489656E-2"/>
                </c:manualLayout>
              </c:layout>
              <c:showVal val="1"/>
            </c:dLbl>
            <c:dLbl>
              <c:idx val="3"/>
              <c:layout>
                <c:manualLayout>
                  <c:x val="-5.1160927645238698E-2"/>
                  <c:y val="6.8055446194225724E-2"/>
                </c:manualLayout>
              </c:layout>
              <c:showVal val="1"/>
            </c:dLbl>
            <c:dLbl>
              <c:idx val="4"/>
              <c:layout>
                <c:manualLayout>
                  <c:x val="-4.0920398009950253E-2"/>
                  <c:y val="6.3888779527559059E-2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Лист1!$B$4:$F$4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Оценка 2013</c:v>
                </c:pt>
                <c:pt idx="4">
                  <c:v>Прогноз 2014</c:v>
                </c:pt>
              </c:strCache>
            </c:strRef>
          </c:cat>
          <c:val>
            <c:numRef>
              <c:f>Лист1!$B$6:$F$6</c:f>
              <c:numCache>
                <c:formatCode>0.0</c:formatCode>
                <c:ptCount val="5"/>
                <c:pt idx="0">
                  <c:v>68.2</c:v>
                </c:pt>
                <c:pt idx="1">
                  <c:v>64.8</c:v>
                </c:pt>
                <c:pt idx="2">
                  <c:v>47.1</c:v>
                </c:pt>
                <c:pt idx="3">
                  <c:v>33.4</c:v>
                </c:pt>
                <c:pt idx="4">
                  <c:v>29.9</c:v>
                </c:pt>
              </c:numCache>
            </c:numRef>
          </c:val>
        </c:ser>
        <c:dLbls>
          <c:showVal val="1"/>
        </c:dLbls>
        <c:marker val="1"/>
        <c:axId val="81733888"/>
        <c:axId val="81756160"/>
      </c:lineChart>
      <c:catAx>
        <c:axId val="81733888"/>
        <c:scaling>
          <c:orientation val="minMax"/>
        </c:scaling>
        <c:axPos val="b"/>
        <c:tickLblPos val="nextTo"/>
        <c:txPr>
          <a:bodyPr rot="-2700000" vert="horz"/>
          <a:lstStyle/>
          <a:p>
            <a:pPr>
              <a:defRPr sz="1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756160"/>
        <c:crosses val="autoZero"/>
        <c:auto val="1"/>
        <c:lblAlgn val="ctr"/>
        <c:lblOffset val="100"/>
      </c:catAx>
      <c:valAx>
        <c:axId val="81756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9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900">
                    <a:latin typeface="Times New Roman" pitchFamily="18" charset="0"/>
                    <a:cs typeface="Times New Roman" pitchFamily="18" charset="0"/>
                  </a:rPr>
                  <a:t>Проценты</a:t>
                </a:r>
              </a:p>
            </c:rich>
          </c:tx>
          <c:layout/>
        </c:title>
        <c:numFmt formatCode="0.0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1733888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spPr>
        <a:solidFill>
          <a:schemeClr val="accent5">
            <a:lumMod val="20000"/>
            <a:lumOff val="80000"/>
          </a:schemeClr>
        </a:solidFill>
      </c:spPr>
      <c:txPr>
        <a:bodyPr/>
        <a:lstStyle/>
        <a:p>
          <a:pPr>
            <a:defRPr sz="95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solidFill>
      <a:schemeClr val="accent3">
        <a:lumMod val="20000"/>
        <a:lumOff val="80000"/>
      </a:schemeClr>
    </a:solidFill>
    <a:ln>
      <a:noFill/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1282316442605998"/>
          <c:y val="1.8643919368063065E-2"/>
        </c:manualLayout>
      </c:layout>
      <c:spPr>
        <a:noFill/>
        <a:ln w="25400">
          <a:noFill/>
        </a:ln>
      </c:spPr>
    </c:title>
    <c:view3D>
      <c:hPercent val="53"/>
      <c:rotY val="40"/>
      <c:depthPercent val="35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3443640124095138E-2"/>
          <c:y val="5.7823129251700904E-2"/>
          <c:w val="0.96070320579110668"/>
          <c:h val="0.76870748299320169"/>
        </c:manualLayout>
      </c:layout>
      <c:bar3DChart>
        <c:barDir val="col"/>
        <c:grouping val="clustered"/>
        <c:ser>
          <c:idx val="0"/>
          <c:order val="0"/>
          <c:tx>
            <c:strRef>
              <c:f>рис.3!$B$1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0.11644827437070608"/>
                  <c:y val="7.4140406944076628E-2"/>
                </c:manualLayout>
              </c:layout>
              <c:showVal val="1"/>
            </c:dLbl>
            <c:dLbl>
              <c:idx val="1"/>
              <c:layout>
                <c:manualLayout>
                  <c:x val="0.11327010181792166"/>
                  <c:y val="8.0096836258370566E-2"/>
                </c:manualLayout>
              </c:layout>
              <c:showVal val="1"/>
            </c:dLbl>
            <c:dLbl>
              <c:idx val="2"/>
              <c:layout>
                <c:manualLayout>
                  <c:x val="0.11673153205296952"/>
                  <c:y val="8.0825055431696394E-2"/>
                </c:manualLayout>
              </c:layout>
              <c:showVal val="1"/>
            </c:dLbl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0000FF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рис.3!$A$2:$A$4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рис.3!$B$2:$B$4</c:f>
              <c:numCache>
                <c:formatCode>#,##0.0</c:formatCode>
                <c:ptCount val="3"/>
                <c:pt idx="0">
                  <c:v>14274.2</c:v>
                </c:pt>
                <c:pt idx="1">
                  <c:v>15308</c:v>
                </c:pt>
                <c:pt idx="2">
                  <c:v>11976.2</c:v>
                </c:pt>
              </c:numCache>
            </c:numRef>
          </c:val>
        </c:ser>
        <c:ser>
          <c:idx val="1"/>
          <c:order val="1"/>
          <c:tx>
            <c:strRef>
              <c:f>рис.3!$C$1</c:f>
              <c:strCache>
                <c:ptCount val="1"/>
                <c:pt idx="0">
                  <c:v>в т.ч. доходы от продажи имущества</c:v>
                </c:pt>
              </c:strCache>
            </c:strRef>
          </c:tx>
          <c:spPr>
            <a:solidFill>
              <a:srgbClr val="3434F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6545530050729212E-2"/>
                  <c:y val="1.0315496277251058E-2"/>
                </c:manualLayout>
              </c:layout>
              <c:showVal val="1"/>
            </c:dLbl>
            <c:dLbl>
              <c:idx val="1"/>
              <c:layout>
                <c:manualLayout>
                  <c:x val="4.6317995152364004E-2"/>
                  <c:y val="3.443051761386999E-2"/>
                </c:manualLayout>
              </c:layout>
              <c:showVal val="1"/>
            </c:dLbl>
            <c:dLbl>
              <c:idx val="2"/>
              <c:layout>
                <c:manualLayout>
                  <c:x val="4.5418278247794014E-2"/>
                  <c:y val="2.164122341850147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FFFF00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рис.3!$A$2:$A$4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рис.3!$C$2:$C$4</c:f>
              <c:numCache>
                <c:formatCode>#,##0.0</c:formatCode>
                <c:ptCount val="3"/>
                <c:pt idx="0">
                  <c:v>260.89999999999969</c:v>
                </c:pt>
                <c:pt idx="1">
                  <c:v>1117.4000000000001</c:v>
                </c:pt>
                <c:pt idx="2">
                  <c:v>500</c:v>
                </c:pt>
              </c:numCache>
            </c:numRef>
          </c:val>
        </c:ser>
        <c:dLbls>
          <c:showVal val="1"/>
        </c:dLbls>
        <c:gapDepth val="0"/>
        <c:shape val="box"/>
        <c:axId val="83569664"/>
        <c:axId val="83596032"/>
        <c:axId val="0"/>
      </c:bar3DChart>
      <c:catAx>
        <c:axId val="83569664"/>
        <c:scaling>
          <c:orientation val="minMax"/>
        </c:scaling>
        <c:axPos val="b"/>
        <c:numFmt formatCode="General" sourceLinked="1"/>
        <c:tickLblPos val="low"/>
        <c:spPr>
          <a:ln w="9525">
            <a:noFill/>
          </a:ln>
        </c:spPr>
        <c:txPr>
          <a:bodyPr rot="0" vert="horz"/>
          <a:lstStyle/>
          <a:p>
            <a:pPr>
              <a:defRPr sz="18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3596032"/>
        <c:crosses val="autoZero"/>
        <c:auto val="1"/>
        <c:lblAlgn val="ctr"/>
        <c:lblOffset val="100"/>
        <c:tickLblSkip val="1"/>
        <c:tickMarkSkip val="1"/>
      </c:catAx>
      <c:valAx>
        <c:axId val="83596032"/>
        <c:scaling>
          <c:orientation val="minMax"/>
        </c:scaling>
        <c:delete val="1"/>
        <c:axPos val="l"/>
        <c:numFmt formatCode="#,##0.0" sourceLinked="1"/>
        <c:tickLblPos val="none"/>
        <c:crossAx val="83569664"/>
        <c:crosses val="autoZero"/>
        <c:crossBetween val="between"/>
      </c:valAx>
      <c:sp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/>
        </a:gradFill>
        <a:ln w="25400">
          <a:noFill/>
        </a:ln>
      </c:spPr>
    </c:plotArea>
    <c:legend>
      <c:legendPos val="r"/>
      <c:layout>
        <c:manualLayout>
          <c:xMode val="edge"/>
          <c:yMode val="edge"/>
          <c:x val="6.9286452947259589E-2"/>
          <c:y val="0.9217687359957023"/>
          <c:w val="0.838676318510861"/>
          <c:h val="6.4625904332287432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600" b="0" i="1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Лист6!$A$5</c:f>
              <c:strCache>
                <c:ptCount val="1"/>
                <c:pt idx="0">
                  <c:v>Налоговые и неналоговые доходы (без допнорматива от НДФЛ)</c:v>
                </c:pt>
              </c:strCache>
            </c:strRef>
          </c:tx>
          <c:spPr>
            <a:solidFill>
              <a:srgbClr val="FF5050"/>
            </a:solidFill>
          </c:spPr>
          <c:dLbls>
            <c:dLbl>
              <c:idx val="0"/>
              <c:layout>
                <c:manualLayout>
                  <c:x val="-1.8838304552590262E-2"/>
                  <c:y val="5.0862851952770502E-2"/>
                </c:manualLayout>
              </c:layout>
              <c:showVal val="1"/>
            </c:dLbl>
            <c:dLbl>
              <c:idx val="1"/>
              <c:layout>
                <c:manualLayout>
                  <c:x val="-1.8838304552590262E-2"/>
                  <c:y val="7.266121707538627E-3"/>
                </c:manualLayout>
              </c:layout>
              <c:showVal val="1"/>
            </c:dLbl>
            <c:dLbl>
              <c:idx val="2"/>
              <c:layout>
                <c:manualLayout>
                  <c:x val="-2.5117739403453691E-2"/>
                  <c:y val="7.266121707538693E-3"/>
                </c:manualLayout>
              </c:layout>
              <c:showVal val="1"/>
            </c:dLbl>
            <c:dLbl>
              <c:idx val="3"/>
              <c:layout>
                <c:manualLayout>
                  <c:x val="-2.0931449502878091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1.8838304552590262E-2"/>
                  <c:y val="1.816530426884648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Лист6!$B$4:$F$4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 (оценка)</c:v>
                </c:pt>
                <c:pt idx="4">
                  <c:v>2014 (прогноз)</c:v>
                </c:pt>
              </c:strCache>
            </c:strRef>
          </c:cat>
          <c:val>
            <c:numRef>
              <c:f>Лист6!$B$5:$F$5</c:f>
              <c:numCache>
                <c:formatCode>#,##0.0</c:formatCode>
                <c:ptCount val="5"/>
                <c:pt idx="0">
                  <c:v>165141.20000000001</c:v>
                </c:pt>
                <c:pt idx="1">
                  <c:v>171555.20000000001</c:v>
                </c:pt>
                <c:pt idx="2">
                  <c:v>168403.8</c:v>
                </c:pt>
                <c:pt idx="3">
                  <c:v>189053.6</c:v>
                </c:pt>
                <c:pt idx="4">
                  <c:v>183329.2</c:v>
                </c:pt>
              </c:numCache>
            </c:numRef>
          </c:val>
        </c:ser>
        <c:ser>
          <c:idx val="1"/>
          <c:order val="1"/>
          <c:tx>
            <c:strRef>
              <c:f>Лист6!$A$6</c:f>
              <c:strCache>
                <c:ptCount val="1"/>
                <c:pt idx="0">
                  <c:v>Безвозмездные поступления из бюджетов других уровней (с учетом допнорматива от НДФЛ)</c:v>
                </c:pt>
              </c:strCache>
            </c:strRef>
          </c:tx>
          <c:spPr>
            <a:solidFill>
              <a:srgbClr val="00CC00"/>
            </a:solidFill>
          </c:spPr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Лист6!$B$4:$F$4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 (оценка)</c:v>
                </c:pt>
                <c:pt idx="4">
                  <c:v>2014 (прогноз)</c:v>
                </c:pt>
              </c:strCache>
            </c:strRef>
          </c:cat>
          <c:val>
            <c:numRef>
              <c:f>Лист6!$B$6:$F$6</c:f>
              <c:numCache>
                <c:formatCode>#,##0.0</c:formatCode>
                <c:ptCount val="5"/>
                <c:pt idx="0">
                  <c:v>712023.6</c:v>
                </c:pt>
                <c:pt idx="1">
                  <c:v>914948.9</c:v>
                </c:pt>
                <c:pt idx="2">
                  <c:v>1080122.9000000004</c:v>
                </c:pt>
                <c:pt idx="3">
                  <c:v>1185993.2</c:v>
                </c:pt>
                <c:pt idx="4">
                  <c:v>1036482.6</c:v>
                </c:pt>
              </c:numCache>
            </c:numRef>
          </c:val>
        </c:ser>
        <c:shape val="cylinder"/>
        <c:axId val="83533184"/>
        <c:axId val="83543168"/>
        <c:axId val="0"/>
      </c:bar3DChart>
      <c:catAx>
        <c:axId val="83533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543168"/>
        <c:crosses val="autoZero"/>
        <c:auto val="1"/>
        <c:lblAlgn val="ctr"/>
        <c:lblOffset val="100"/>
      </c:catAx>
      <c:valAx>
        <c:axId val="835431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>
                    <a:latin typeface="Times New Roman" pitchFamily="18" charset="0"/>
                    <a:cs typeface="Times New Roman" pitchFamily="18" charset="0"/>
                  </a:rPr>
                  <a:t>тыс. рублей</a:t>
                </a:r>
              </a:p>
            </c:rich>
          </c:tx>
          <c:layout/>
        </c:title>
        <c:numFmt formatCode="#,##0.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533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7692719728715444E-2"/>
          <c:y val="0.8747126912166282"/>
          <c:w val="0.91298697552915753"/>
          <c:h val="0.11906805588695372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8263681132475427E-2"/>
          <c:y val="0.10072716667992258"/>
          <c:w val="0.92887227480403334"/>
          <c:h val="0.62354640285349261"/>
        </c:manualLayout>
      </c:layout>
      <c:pie3DChart>
        <c:varyColors val="1"/>
        <c:ser>
          <c:idx val="0"/>
          <c:order val="0"/>
          <c:explosion val="46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3.5640746926836192E-2"/>
                  <c:y val="-1.9325392018305423E-2"/>
                </c:manualLayout>
              </c:layout>
              <c:showPercent val="1"/>
            </c:dLbl>
            <c:dLbl>
              <c:idx val="1"/>
              <c:layout>
                <c:manualLayout>
                  <c:x val="2.1535300511678641E-2"/>
                  <c:y val="-2.048993875765542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Лист5!$A$4:$A$6</c:f>
              <c:strCache>
                <c:ptCount val="3"/>
                <c:pt idx="0">
                  <c:v>Налоговые доходы (по БК РФ)</c:v>
                </c:pt>
                <c:pt idx="1">
                  <c:v>Неналоговые доходы</c:v>
                </c:pt>
                <c:pt idx="2">
                  <c:v>Безвозмездные поступления с учетом поступлений по допнормативу от НДФЛ и единам нормативам (согласно Закону ТО)</c:v>
                </c:pt>
              </c:strCache>
            </c:strRef>
          </c:cat>
          <c:val>
            <c:numRef>
              <c:f>Лист5!$B$4:$B$6</c:f>
              <c:numCache>
                <c:formatCode>#,##0.0</c:formatCode>
                <c:ptCount val="3"/>
                <c:pt idx="0">
                  <c:v>42851.5</c:v>
                </c:pt>
                <c:pt idx="1">
                  <c:v>11976.2</c:v>
                </c:pt>
                <c:pt idx="2">
                  <c:v>979768.1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5.7403324584427033E-2"/>
          <c:y val="0.79067816258865564"/>
          <c:w val="0.90988449676113714"/>
          <c:h val="0.20932183741134441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8263681132475427E-2"/>
          <c:y val="0.10072716667992258"/>
          <c:w val="0.92887227480403334"/>
          <c:h val="0.62354640285349272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5.7403324584427033E-2"/>
          <c:y val="0.79067816258865564"/>
          <c:w val="0.90988449676113714"/>
          <c:h val="0.20932183741134441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0.17647</cdr:y>
    </cdr:from>
    <cdr:to>
      <cdr:x>1</cdr:x>
      <cdr:y>0.64493</cdr:y>
    </cdr:to>
    <cdr:sp macro="" textlink="">
      <cdr:nvSpPr>
        <cdr:cNvPr id="2" name="AutoShape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071570"/>
          <a:ext cx="7491412" cy="2844552"/>
        </a:xfrm>
        <a:prstGeom xmlns:a="http://schemas.openxmlformats.org/drawingml/2006/main" prst="horizontalScroll">
          <a:avLst>
            <a:gd name="adj" fmla="val 12500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38100" cap="flat" cmpd="sng" algn="ctr">
          <a:solidFill>
            <a:srgbClr val="84AA33"/>
          </a:solidFill>
          <a:prstDash val="solid"/>
          <a:headEnd/>
          <a:tailEnd/>
        </a:ln>
        <a:effectLst xmlns:a="http://schemas.openxmlformats.org/drawingml/2006/main"/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rgbClr val="FEB80A">
                <a:shade val="75000"/>
              </a:srgbClr>
            </a:contourClr>
          </a:sp3d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ru-RU" sz="4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РАСХОДЫ БЮДЖЕТА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549579E-B80C-4532-97EC-D19DF5EB0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</p:grpSp>
        </p:grpSp>
      </p:grpSp>
      <p:sp>
        <p:nvSpPr>
          <p:cNvPr id="624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8F72-624B-4BD0-9642-89A57C0CD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1861A-756D-4EEE-8737-DCB840A4B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EDA6-57C6-492D-AC36-DDDC58E93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00188" y="1524000"/>
            <a:ext cx="3668712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500188" y="3957638"/>
            <a:ext cx="3668712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DAD58-0D06-44A3-B99F-F31565655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500188" y="228600"/>
            <a:ext cx="7491412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5E85-81CF-476D-BC29-49BC7FB5D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22E0A-EEB3-4BD0-A21C-58063FC5C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5E572-C168-491D-8970-313525CD6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107A-4788-4CF5-B2A5-6AEC22CC2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B6E8-6E43-4422-9F29-4AE597E44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06D53-70E6-45BB-8D92-1865D7B46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46D62-9D2B-4AD3-B068-CE8910B6B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39F0-AE23-4E8E-ADEB-43BCEEAA7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664C-0161-4B2D-B21A-1F540A143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4D5-D3BE-49E8-ABCF-C03D0C533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A795-B9CA-4B38-8FB5-9CA4D82C4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61443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9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1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3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0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1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2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3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5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6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7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8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0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1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7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5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6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A4706220-1857-47B8-B501-6DC3545EE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  <p:sldLayoutId id="2147484129" r:id="rId14"/>
    <p:sldLayoutId id="2147484130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0" descr="C:\Documents and Settings\Лариса В. Золоторева\Рабочий стол\Новая папка (2)\fot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3042" y="214291"/>
            <a:ext cx="7215238" cy="5429288"/>
          </a:xfrm>
          <a:noFill/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38" y="1000125"/>
            <a:ext cx="6929437" cy="33575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2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1652588" y="500042"/>
          <a:ext cx="749141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85918" y="285728"/>
            <a:ext cx="6929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Основные задачи бюджетной политики </a:t>
            </a:r>
            <a:br>
              <a:rPr lang="ru-RU" sz="20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0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МО «Колпашевский район» на 2014 год</a:t>
            </a:r>
            <a:endParaRPr lang="ru-RU" sz="2000" dirty="0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 rot="10800000">
            <a:off x="1285852" y="1214422"/>
            <a:ext cx="7643866" cy="4786346"/>
          </a:xfrm>
          <a:prstGeom prst="verticalScroll">
            <a:avLst>
              <a:gd name="adj" fmla="val 12519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rgbClr val="993300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ru-RU">
              <a:solidFill>
                <a:srgbClr val="FF3300"/>
              </a:solidFill>
              <a:latin typeface="Algerian" pitchFamily="82" charset="0"/>
            </a:endParaRPr>
          </a:p>
        </p:txBody>
      </p:sp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2071670" y="1221393"/>
            <a:ext cx="6072230" cy="423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1. Формирование бюджета по программно - целевому принципу.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2. Обеспечение безусловного финансового обеспечения всех действующих расходных обязательств.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3. Поддержание сбалансированности бюджетов поселений Колпашевского района в рамках установленных механизмов формирования и представления финансовой помощи поселениям.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4. Повышение уровня заработной платы работников бюджетной сферы с учетом квалификации и профессиональных достижений работника, а также в зависимости от качества и количества выполняемой им работы, в соответствии с принципами и программно-целевыми инструментами «дорожных карт».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5. Планирование бюджетных инвестиций в целях продолжения газификации района, развития коммунального хозяйства, строительства физкультурно-оздоровительного комплекса с универсальным игровым залом МАОУ ДОД «ДЮСШ им. О. Рахматулиной».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4"/>
          <p:cNvGraphicFramePr>
            <a:graphicFrameLocks/>
          </p:cNvGraphicFramePr>
          <p:nvPr/>
        </p:nvGraphicFramePr>
        <p:xfrm>
          <a:off x="1500166" y="642918"/>
          <a:ext cx="7429552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357422" y="0"/>
            <a:ext cx="5643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</a:t>
            </a:r>
            <a:b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 "Колпашевский район" на 2014 год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14480" y="142852"/>
            <a:ext cx="72152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Информация о достижении уровня среднемесячной заработной платы, установленного планом мероприятий («дорожной картой») в части повышения заработной платы, в муниципальном образовании «Колпашевский район»</a:t>
            </a:r>
            <a:endParaRPr lang="ru-RU" sz="1400" dirty="0"/>
          </a:p>
        </p:txBody>
      </p:sp>
      <p:graphicFrame>
        <p:nvGraphicFramePr>
          <p:cNvPr id="12" name="Содержимое 4"/>
          <p:cNvGraphicFramePr>
            <a:graphicFrameLocks/>
          </p:cNvGraphicFramePr>
          <p:nvPr/>
        </p:nvGraphicFramePr>
        <p:xfrm>
          <a:off x="1571604" y="1142981"/>
          <a:ext cx="7429552" cy="48577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16977"/>
                <a:gridCol w="1695601"/>
                <a:gridCol w="1453373"/>
                <a:gridCol w="1263601"/>
              </a:tblGrid>
              <a:tr h="876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вида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alphaModFix amt="79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среднемесячная заработная плата согласно "дорожной карте" на 2013 год,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alphaModFix amt="79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среднемесячная заработная плата по итогам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 месяцев 2013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года,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alphaModFix amt="79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среднемесячная заработная плата на 2014 год,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alphaModFix amt="7900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  <a:tr h="2922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Образование, в целом по отрасли, в т.ч.: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*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*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52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педагогические работники дошкольных учреждений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31685,0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29810,0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34637,0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педагогические работники общеобразовательных учреждений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36077,0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35190,0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40045,0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4864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педагогические работники учреждений дополнительного образования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32810,0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31356,0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36841,0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4562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в целом по отрасли, в т.ч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МКУ «Архив»: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17815,0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17076,0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21409,0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293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383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Здравоохранение, в целом по отрасли, в т.ч.: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переданы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региональный уровень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</a:tr>
              <a:tr h="3512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врачи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53683,0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50369,0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4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средний медицинский персонал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25654,0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23281,0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  <a:tr h="35203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младший медицинский персонал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16895,0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13277,0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  <a:alpha val="4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43042" y="142852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</a:rPr>
              <a:t>ПЛАНИРОВАНИЕ БЮДЖЕТНЫХ ИНВЕСТИЦИЙ В ЦЕЛЯХ ПРОДОЛЖЕНИЯ ГАЗИФИКАЦИИ РАЙОНА, РАЗВИТИЯ КОММУНАЛЬНОГО ХОЗЯЙСТВА, СТРОИТЕЛЬСТВА ФИЗКУЛЬТУРНО -ОЗДОРОВИТЕЛЬНОГО КОМПЛЕКСА С УНИВЕРСАЛЬНЫМ ИГРОВЫМ ЗАЛОМ МАОУ ДОД «ДЮСШ им. О. РАХМАТУЛИНОЙ»</a:t>
            </a:r>
            <a:endParaRPr lang="ru-RU" sz="1200" dirty="0"/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1571603" y="978471"/>
          <a:ext cx="7500991" cy="49530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643735"/>
                <a:gridCol w="857256"/>
              </a:tblGrid>
              <a:tr h="45026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инженерных сетей в микрорайоне комплексной застройки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с. Чажемто ив с. Тогур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11620,0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902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Реконструкция станции обезжелезивания воды,  расположенной по адресу: Томская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обл., Колпашевский район, с. Чажемто, ул. Ленина 22/2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4286,9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40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Газоснабжение жилых домов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г. Колпашево Колпашевского района Томской области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очередь 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(Распределительные газопроводы высокого и низкого давления ГРПШ № 45,46,27) (Софинансирование к областным средствам)</a:t>
                      </a:r>
                      <a:endParaRPr lang="ru-RU" sz="11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2154,2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4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Разработка ПСД в целях организации газоснабжения населения </a:t>
                      </a: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(Газораспределительные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сети г. Колпашево и с. Тогур, 7 очередь)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Проектирование и строительство газораспределительных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сетей многоквартирных домов 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(Распределительные газопроводы многоквартирных домов микрорайона «</a:t>
                      </a:r>
                      <a:r>
                        <a:rPr lang="ru-RU" sz="1100" b="0" i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Матьянга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г. Колпашево)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1215,0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Реконструкция станции обезжелезивания воды, Колпашевский район,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с. Чажемто, ул. Ленина 22/2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18515,8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6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этапа 2 очереди полигона твердых бытовых отходов в с. Тогур 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(Полигон твердых отходов по адресу: 2-й км. автодороги «Колпашево-Новоселово»)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2510,5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005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физкультурно-оздоровительного комплекса с универсальным игровым залом МАОУ ДОД «ДЮСШ» им. О. Рахматулиной в г. Колпашево Колпашевского района </a:t>
                      </a: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(областные средства)</a:t>
                      </a:r>
                      <a:endParaRPr lang="ru-RU" sz="11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20516,0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489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физкультурно-оздоровительного комплекса с универсальным игровым залом МАОУ ДОД «ДЮСШ» им. О. Рахматулиной 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 прохождением проверки достоверности определения сметной стоимости объекта капитального строительства, которая финансируется с привлечением средств областного бюджета </a:t>
                      </a:r>
                      <a:r>
                        <a:rPr lang="ru-RU" sz="11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(за счет средств местного бюджета)</a:t>
                      </a:r>
                      <a:endParaRPr lang="ru-RU" sz="11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67018,4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Динамика налогов и сборов, мобилизуемых на территории Колпашевского района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2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Диаграмма 15"/>
          <p:cNvGraphicFramePr>
            <a:graphicFrameLocks noGrp="1"/>
          </p:cNvGraphicFramePr>
          <p:nvPr>
            <p:ph type="chart" idx="1"/>
          </p:nvPr>
        </p:nvGraphicFramePr>
        <p:xfrm>
          <a:off x="1500188" y="1524001"/>
          <a:ext cx="7491412" cy="440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71604" y="274638"/>
            <a:ext cx="6929486" cy="654032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доходов в 2014 году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85852" y="928670"/>
            <a:ext cx="3354412" cy="639762"/>
          </a:xfrm>
        </p:spPr>
        <p:txBody>
          <a:bodyPr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консолидированного бюджета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143504" y="2143116"/>
            <a:ext cx="3757610" cy="639762"/>
          </a:xfrm>
        </p:spPr>
        <p:txBody>
          <a:bodyPr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Доходы бюджета МО «Колпашевский район»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hart 3"/>
          <p:cNvGraphicFramePr>
            <a:graphicFrameLocks noGrp="1"/>
          </p:cNvGraphicFramePr>
          <p:nvPr>
            <p:ph sz="half" idx="2"/>
          </p:nvPr>
        </p:nvGraphicFramePr>
        <p:xfrm>
          <a:off x="1500166" y="1643050"/>
          <a:ext cx="357190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3"/>
          <p:cNvGraphicFramePr>
            <a:graphicFrameLocks noGrp="1"/>
          </p:cNvGraphicFramePr>
          <p:nvPr>
            <p:ph sz="quarter" idx="4"/>
          </p:nvPr>
        </p:nvGraphicFramePr>
        <p:xfrm>
          <a:off x="5357818" y="2857496"/>
          <a:ext cx="3500463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Рисунок 9" descr="C:\Users\Ольга В. Силицкая\Desktop\gerb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274638"/>
            <a:ext cx="747236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 налоговых  и неналоговых доходов бюджета   </a:t>
            </a:r>
            <a:b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МО «Колпашевский район» </a:t>
            </a:r>
          </a:p>
        </p:txBody>
      </p:sp>
      <p:sp>
        <p:nvSpPr>
          <p:cNvPr id="6147" name="Текст 3"/>
          <p:cNvSpPr>
            <a:spLocks noGrp="1"/>
          </p:cNvSpPr>
          <p:nvPr>
            <p:ph type="body" idx="1"/>
          </p:nvPr>
        </p:nvSpPr>
        <p:spPr>
          <a:xfrm>
            <a:off x="1285875" y="2000250"/>
            <a:ext cx="3643313" cy="42862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Налоговые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6148" name="Содержимое 4"/>
          <p:cNvSpPr>
            <a:spLocks noGrp="1"/>
          </p:cNvSpPr>
          <p:nvPr>
            <p:ph sz="half" idx="2"/>
          </p:nvPr>
        </p:nvSpPr>
        <p:spPr>
          <a:xfrm>
            <a:off x="1285875" y="2643189"/>
            <a:ext cx="3643313" cy="335758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НДФЛ – 5 процентов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ЕНВД -100 процентов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ЕСХН – 50 процентов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Госпошлина-100%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Задолженность по отмененным налогам-100 процентов</a:t>
            </a:r>
          </a:p>
        </p:txBody>
      </p:sp>
      <p:sp>
        <p:nvSpPr>
          <p:cNvPr id="6149" name="Текст 5"/>
          <p:cNvSpPr>
            <a:spLocks noGrp="1"/>
          </p:cNvSpPr>
          <p:nvPr>
            <p:ph type="body" sz="quarter" idx="3"/>
          </p:nvPr>
        </p:nvSpPr>
        <p:spPr>
          <a:xfrm>
            <a:off x="5072066" y="1785926"/>
            <a:ext cx="3786187" cy="714375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6150" name="Содержимое 6"/>
          <p:cNvSpPr>
            <a:spLocks noGrp="1"/>
          </p:cNvSpPr>
          <p:nvPr>
            <p:ph sz="quarter" idx="4"/>
          </p:nvPr>
        </p:nvSpPr>
        <p:spPr>
          <a:xfrm>
            <a:off x="5143504" y="2500313"/>
            <a:ext cx="3543296" cy="3429017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от продажи имущества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Плата за негативное воздействие -40%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от платных услуг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Штрафы, санкции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Прочие неналоговые доходы</a:t>
            </a:r>
          </a:p>
          <a:p>
            <a:endParaRPr lang="ru-RU" sz="2000" dirty="0" smtClean="0"/>
          </a:p>
        </p:txBody>
      </p:sp>
      <p:pic>
        <p:nvPicPr>
          <p:cNvPr id="8" name="Рисунок 7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64381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Законом Томской области установлены на 2014 год:</a:t>
            </a:r>
          </a:p>
        </p:txBody>
      </p:sp>
      <p:sp>
        <p:nvSpPr>
          <p:cNvPr id="7171" name="Содержимое 6"/>
          <p:cNvSpPr>
            <a:spLocks noGrp="1"/>
          </p:cNvSpPr>
          <p:nvPr>
            <p:ph idx="1"/>
          </p:nvPr>
        </p:nvSpPr>
        <p:spPr>
          <a:xfrm>
            <a:off x="1428750" y="1500174"/>
            <a:ext cx="7500938" cy="4429156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Дополнительный норматив отчислений от НДФЛ -  в размере  28,63% от контингента</a:t>
            </a: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Единый норматив отчислений от НДФЛ                 - в размере 10% от контингента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Единый норматив отчислений от налога, взимаемого в связи с применением упрощённой системы налогообложения - в размере 30%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Единый норматив по налогу на добычу общераспространенных полезных ископаемых - 100 процентов</a:t>
            </a:r>
          </a:p>
          <a:p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290"/>
            <a:ext cx="7286654" cy="871558"/>
          </a:xfrm>
        </p:spPr>
        <p:txBody>
          <a:bodyPr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Динамика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поступлений НДФЛ в бюджет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МО «Колпашевский район»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1500166" y="1142984"/>
          <a:ext cx="5072076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714744" y="3286124"/>
          <a:ext cx="5143536" cy="264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 descr="C:\Users\Ольга В. Силицкая\Desktop\gerb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неналоговых доходов                   МО «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Колпашевский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район»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</p:nvPr>
        </p:nvGraphicFramePr>
        <p:xfrm>
          <a:off x="1500188" y="1524001"/>
          <a:ext cx="7491412" cy="4262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Динамика доходов консолидированного бюджета Колпашевского района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1500188" y="1524001"/>
          <a:ext cx="7491412" cy="4476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1412" cy="1485888"/>
          </a:xfrm>
        </p:spPr>
        <p:txBody>
          <a:bodyPr/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МО «Колпашевский район» в 2014 году в соответствии с Бюджетным кодексом РФ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1500188" y="1714489"/>
          <a:ext cx="749141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428892" cy="28575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porting Progress or Status 1">
    <a:dk1>
      <a:srgbClr val="333300"/>
    </a:dk1>
    <a:lt1>
      <a:srgbClr val="FFFFFF"/>
    </a:lt1>
    <a:dk2>
      <a:srgbClr val="000000"/>
    </a:dk2>
    <a:lt2>
      <a:srgbClr val="969696"/>
    </a:lt2>
    <a:accent1>
      <a:srgbClr val="E5D58A"/>
    </a:accent1>
    <a:accent2>
      <a:srgbClr val="CCCC00"/>
    </a:accent2>
    <a:accent3>
      <a:srgbClr val="FFFFFF"/>
    </a:accent3>
    <a:accent4>
      <a:srgbClr val="2A2A00"/>
    </a:accent4>
    <a:accent5>
      <a:srgbClr val="F0E7C4"/>
    </a:accent5>
    <a:accent6>
      <a:srgbClr val="B9B900"/>
    </a:accent6>
    <a:hlink>
      <a:srgbClr val="999933"/>
    </a:hlink>
    <a:folHlink>
      <a:srgbClr val="666633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Reporting Progress or Status 1">
    <a:dk1>
      <a:srgbClr val="333300"/>
    </a:dk1>
    <a:lt1>
      <a:srgbClr val="FFFFFF"/>
    </a:lt1>
    <a:dk2>
      <a:srgbClr val="000000"/>
    </a:dk2>
    <a:lt2>
      <a:srgbClr val="969696"/>
    </a:lt2>
    <a:accent1>
      <a:srgbClr val="E5D58A"/>
    </a:accent1>
    <a:accent2>
      <a:srgbClr val="CCCC00"/>
    </a:accent2>
    <a:accent3>
      <a:srgbClr val="FFFFFF"/>
    </a:accent3>
    <a:accent4>
      <a:srgbClr val="2A2A00"/>
    </a:accent4>
    <a:accent5>
      <a:srgbClr val="F0E7C4"/>
    </a:accent5>
    <a:accent6>
      <a:srgbClr val="B9B900"/>
    </a:accent6>
    <a:hlink>
      <a:srgbClr val="999933"/>
    </a:hlink>
    <a:folHlink>
      <a:srgbClr val="666633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Апекс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Бумажная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63000"/>
              <a:tint val="82000"/>
            </a:schemeClr>
            <a:schemeClr val="phClr">
              <a:tint val="10000"/>
              <a:satMod val="400000"/>
            </a:schemeClr>
          </a:duotone>
        </a:blip>
        <a:tile tx="0" ty="0" sx="40000" sy="40000" flip="none" algn="tl"/>
      </a:blipFill>
      <a:blipFill>
        <a:blip xmlns:r="http://schemas.openxmlformats.org/officeDocument/2006/relationships" r:embed="rId1">
          <a:duotone>
            <a:schemeClr val="phClr">
              <a:shade val="40000"/>
            </a:schemeClr>
            <a:schemeClr val="phClr">
              <a:tint val="42000"/>
            </a:schemeClr>
          </a:duotone>
        </a:blip>
        <a:tile tx="0" ty="0" sx="40000" sy="40000" flip="none" algn="tl"/>
      </a:blipFill>
    </a:fillStyleLst>
    <a:lnStyleLst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  <a:ln w="635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95000" rotWithShape="0">
            <a:srgbClr val="000000">
              <a:alpha val="50000"/>
            </a:srgbClr>
          </a:outerShdw>
          <a:softEdge rad="12700"/>
        </a:effectLst>
      </a:effectStyle>
      <a:effectStyle>
        <a:effectLst>
          <a:outerShdw blurRad="95000" rotWithShape="0">
            <a:srgbClr val="000000">
              <a:alpha val="50000"/>
            </a:srgbClr>
          </a:outerShdw>
          <a:softEdge rad="12700"/>
        </a:effectLst>
      </a:effectStyle>
      <a:effectStyle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2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3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Reporting Progress or Status</Template>
  <TotalTime>2704</TotalTime>
  <Words>926</Words>
  <Application>Microsoft Office PowerPoint</Application>
  <PresentationFormat>Экран (4:3)</PresentationFormat>
  <Paragraphs>392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Reporting Progress or Status</vt:lpstr>
      <vt:lpstr> Доходы бюджета</vt:lpstr>
      <vt:lpstr>Динамика налогов и сборов, мобилизуемых на территории Колпашевского района</vt:lpstr>
      <vt:lpstr>Структура доходов в 2014 году</vt:lpstr>
      <vt:lpstr>Формирование  налоговых  и неналоговых доходов бюджета         МО «Колпашевский район» </vt:lpstr>
      <vt:lpstr>Законом Томской области установлены на 2014 год:</vt:lpstr>
      <vt:lpstr>Динамика поступлений НДФЛ в бюджет  МО «Колпашевский район»</vt:lpstr>
      <vt:lpstr>Динамика неналоговых доходов                   МО «Колпашевский район»</vt:lpstr>
      <vt:lpstr>Динамика доходов консолидированного бюджета Колпашевского района</vt:lpstr>
      <vt:lpstr>Структура доходов бюджета МО «Колпашевский район» в 2014 году в соответствии с Бюджетным кодексом РФ</vt:lpstr>
      <vt:lpstr>Слайд 10</vt:lpstr>
      <vt:lpstr>Слайд 11</vt:lpstr>
      <vt:lpstr>Слайд 12</vt:lpstr>
      <vt:lpstr>Слайд 13</vt:lpstr>
      <vt:lpstr>Слайд 14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Андрей А. Чуков</cp:lastModifiedBy>
  <cp:revision>222</cp:revision>
  <dcterms:created xsi:type="dcterms:W3CDTF">2009-11-04T17:26:23Z</dcterms:created>
  <dcterms:modified xsi:type="dcterms:W3CDTF">2014-09-16T09:11:44Z</dcterms:modified>
</cp:coreProperties>
</file>