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27" r:id="rId3"/>
    <p:sldId id="328" r:id="rId4"/>
    <p:sldId id="331" r:id="rId5"/>
    <p:sldId id="332" r:id="rId6"/>
    <p:sldId id="334" r:id="rId7"/>
    <p:sldId id="325" r:id="rId8"/>
    <p:sldId id="319" r:id="rId9"/>
    <p:sldId id="321" r:id="rId10"/>
    <p:sldId id="32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3399"/>
    <a:srgbClr val="0033CC"/>
    <a:srgbClr val="CC0000"/>
    <a:srgbClr val="00CC00"/>
    <a:srgbClr val="FF5050"/>
    <a:srgbClr val="FF66CC"/>
    <a:srgbClr val="CCFFCC"/>
    <a:srgbClr val="3399FF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80;&#1082;&#1086;&#1083;&#1072;&#1081;%20&#1040;.%20&#1041;&#1086;&#1095;&#1082;&#1072;&#1088;&#1077;&#1074;\Desktop\&#1051;&#1072;&#1088;&#1080;&#1089;&#1072;\&#1041;&#1102;&#1076;&#1078;&#1077;&#1090;\2015\&#1055;&#1088;&#1077;&#1079;&#1080;&#1085;&#1090;&#1072;&#1094;&#1080;&#1103;%202015\&#1044;&#1080;&#1072;&#1075;&#1088;&#1072;&#1084;&#1084;&#1099;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&#1042;&#1072;&#1083;&#1077;&#1085;&#1090;&#1080;&#1085;&#1072;%20&#1042;.%20&#1053;&#1072;&#1075;&#1072;&#1077;&#1074;&#1072;\Documents\&#1052;&#1086;&#1080;%20&#1076;&#1086;&#1082;&#1091;&#1084;&#1077;&#1085;&#1090;&#1099;_01\&#1044;&#1080;&#1072;&#1075;&#1088;&#1072;&#1084;&#1084;&#1099;%202014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5;&#1076;&#1088;&#1077;&#1081;%20&#1040;.%20&#1063;&#1091;&#1082;&#1086;&#1074;\Desktop\&#1085;&#1072;%2001.04.%20&#1085;&#1072;&#1088;&#1086;&#1076;&#1085;&#1099;&#1081;.&#1073;&#1102;&#1076;&#1078;&#1077;&#1090;%20&#1085;&#1072;%202015%20&#1075;&#1086;&#1076;\&#1044;&#1080;&#1072;&#1075;&#1088;&#1072;&#1084;&#1084;&#1072;%202015%20&#1085;&#1072;%2001.04.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0.12723577235772371"/>
          <c:y val="0.22798791660476425"/>
          <c:w val="0.81016298572434242"/>
          <c:h val="0.62028351408904081"/>
        </c:manualLayout>
      </c:layout>
      <c:pie3DChart>
        <c:varyColors val="1"/>
        <c:ser>
          <c:idx val="0"/>
          <c:order val="0"/>
          <c:spPr>
            <a:solidFill>
              <a:srgbClr val="C0504D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explosion val="40"/>
            <c:spPr>
              <a:solidFill>
                <a:srgbClr val="00B0F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explosion val="14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6.4046667946994679E-2"/>
                  <c:y val="-5.2530579903927246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4.6038153767364261E-2"/>
                  <c:y val="-0.10858119150200564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-0.22557569937904093"/>
                  <c:y val="6.0560590303570701E-3"/>
                </c:manualLayout>
              </c:layout>
              <c:dLblPos val="bestFit"/>
              <c:showPercent val="1"/>
            </c:dLbl>
            <c:dLbl>
              <c:idx val="4"/>
              <c:dLblPos val="bestFit"/>
              <c:showPercent val="1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Times New Roman CYR"/>
                    <a:ea typeface="Times New Roman CYR"/>
                    <a:cs typeface="Times New Roman CYR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'Лист2 (3)'!$A$2:$A$6</c:f>
              <c:strCache>
                <c:ptCount val="5"/>
                <c:pt idx="0">
                  <c:v>Налоговые доходы (без допнорматива по НДФЛ)</c:v>
                </c:pt>
                <c:pt idx="1">
                  <c:v>Неналоговые</c:v>
                </c:pt>
                <c:pt idx="2">
                  <c:v>Безвозмездные поступления с учётом сумм по  допнормативу по НДФЛ</c:v>
                </c:pt>
                <c:pt idx="3">
                  <c:v>ИТОГО</c:v>
                </c:pt>
                <c:pt idx="4">
                  <c:v> </c:v>
                </c:pt>
              </c:strCache>
            </c:strRef>
          </c:cat>
          <c:val>
            <c:numRef>
              <c:f>'Лист2 (3)'!$B$2:$B$4</c:f>
              <c:numCache>
                <c:formatCode>#,##0</c:formatCode>
                <c:ptCount val="3"/>
                <c:pt idx="0" formatCode="#,##0.0">
                  <c:v>96454.3</c:v>
                </c:pt>
                <c:pt idx="1">
                  <c:v>16932.2</c:v>
                </c:pt>
                <c:pt idx="2">
                  <c:v>1197616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683561642415343E-2"/>
          <c:y val="0.77869939349824147"/>
          <c:w val="0.89868950828953442"/>
          <c:h val="0.22130060650175989"/>
        </c:manualLayout>
      </c:layout>
      <c:txPr>
        <a:bodyPr/>
        <a:lstStyle/>
        <a:p>
          <a:pPr>
            <a:defRPr sz="16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olidFill>
      <a:srgbClr val="FFFFFF">
        <a:alpha val="0"/>
      </a:srgbClr>
    </a:solidFill>
    <a:ln w="3175">
      <a:solidFill>
        <a:srgbClr val="000000">
          <a:alpha val="0"/>
        </a:srgbClr>
      </a:solidFill>
      <a:prstDash val="solid"/>
    </a:ln>
  </c:spPr>
  <c:txPr>
    <a:bodyPr/>
    <a:lstStyle/>
    <a:p>
      <a:pPr>
        <a:defRPr sz="16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8263681132475434E-2"/>
          <c:y val="0.10072716667992258"/>
          <c:w val="0.92887227480403334"/>
          <c:h val="0.62354640285349461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5.7403324584427123E-2"/>
          <c:y val="0.79067816258865564"/>
          <c:w val="0.90988449676113714"/>
          <c:h val="0.20932183741134441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0"/>
      <c:perspective val="0"/>
    </c:view3D>
    <c:plotArea>
      <c:layout>
        <c:manualLayout>
          <c:layoutTarget val="inner"/>
          <c:xMode val="edge"/>
          <c:yMode val="edge"/>
          <c:x val="0"/>
          <c:y val="1.0072788741250645E-2"/>
          <c:w val="1"/>
          <c:h val="0.98992721125874961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33CCCC"/>
              </a:solidFill>
            </c:spPr>
          </c:dPt>
          <c:dPt>
            <c:idx val="2"/>
            <c:explosion val="49"/>
          </c:dPt>
          <c:dPt>
            <c:idx val="3"/>
            <c:explosion val="7"/>
          </c:dPt>
          <c:dPt>
            <c:idx val="4"/>
            <c:explosion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5"/>
            <c:explosion val="21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C000"/>
              </a:solidFill>
            </c:spPr>
          </c:dPt>
          <c:dPt>
            <c:idx val="7"/>
            <c:explosion val="53"/>
            <c:spPr>
              <a:solidFill>
                <a:srgbClr val="99FF33"/>
              </a:solidFill>
            </c:spPr>
          </c:dPt>
          <c:dPt>
            <c:idx val="8"/>
            <c:spPr>
              <a:solidFill>
                <a:srgbClr val="0033CC"/>
              </a:solidFill>
            </c:spPr>
          </c:dPt>
          <c:dPt>
            <c:idx val="9"/>
            <c:explosion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1"/>
            <c:explosion val="4"/>
            <c:spPr>
              <a:solidFill>
                <a:srgbClr val="FF3399"/>
              </a:solidFill>
            </c:spPr>
          </c:dPt>
          <c:dLbls>
            <c:dLbl>
              <c:idx val="0"/>
              <c:layout>
                <c:manualLayout>
                  <c:x val="7.646007009136313E-2"/>
                  <c:y val="-0.1845436746483127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123577,0 т.р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7.5094817285762602E-2"/>
                  <c:y val="6.2912616357379842E-3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Национальная оборона
1243,7 т.р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7108035429859489E-2"/>
                  <c:y val="-5.0330031642501917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и правоохранительная деятельность
290,1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8.3286979171482423E-2"/>
                  <c:y val="5.0330093085903534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
30187,8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1.4953227012357021E-2"/>
                  <c:y val="0.19145097189778595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
13561,3 т.р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0.12385340604552558"/>
                  <c:y val="7.2987397059246714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Образование
764646,3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3.540042400182631E-2"/>
                  <c:y val="0.12761730513344488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Культура, кинематография
106087,4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7"/>
              <c:layout>
                <c:manualLayout>
                  <c:x val="-9.0113780742914942E-2"/>
                  <c:y val="3.3553395390602307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Здравоохранение
1909,9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-0.10240202357149457"/>
                  <c:y val="-9.227183732415635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Социальная политика
81959,2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-9.5575222000061719E-3"/>
                  <c:y val="-6.9204043118094555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
16840,6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10"/>
              <c:layout>
                <c:manualLayout>
                  <c:x val="9.1660010976165773E-2"/>
                  <c:y val="-6.7772532431869342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Обслуживание государственного и муниципального долга
700,0 т.р.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11"/>
              <c:layout>
                <c:manualLayout>
                  <c:x val="7.6460070091363033E-2"/>
                  <c:y val="-4.8233005873990806E-2"/>
                </c:manualLayout>
              </c:layout>
              <c:tx>
                <c:rich>
                  <a:bodyPr/>
                  <a:lstStyle/>
                  <a:p>
                    <a:r>
                      <a:rPr lang="ru-RU" sz="90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бюджетной системы Российской Федерации
100864,4 т.р.</a:t>
                    </a:r>
                  </a:p>
                </c:rich>
              </c:tx>
              <c:dLblPos val="bestFit"/>
              <c:showCatName val="1"/>
              <c:showPercent val="1"/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CatName val="1"/>
            <c:showPercent val="1"/>
            <c:showLeaderLines val="1"/>
          </c:dLbls>
          <c:cat>
            <c:strRef>
              <c:f>'Лист1 (2)'!$A$4:$A$15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'Лист1 (2)'!$B$4:$B$15</c:f>
              <c:numCache>
                <c:formatCode>General</c:formatCode>
                <c:ptCount val="12"/>
                <c:pt idx="0">
                  <c:v>123577</c:v>
                </c:pt>
                <c:pt idx="1">
                  <c:v>1243.7</c:v>
                </c:pt>
                <c:pt idx="2">
                  <c:v>290.10000000000002</c:v>
                </c:pt>
                <c:pt idx="3">
                  <c:v>30187.8</c:v>
                </c:pt>
                <c:pt idx="4">
                  <c:v>135613</c:v>
                </c:pt>
                <c:pt idx="5">
                  <c:v>764646.3</c:v>
                </c:pt>
                <c:pt idx="6">
                  <c:v>106087.4</c:v>
                </c:pt>
                <c:pt idx="7">
                  <c:v>1909.9</c:v>
                </c:pt>
                <c:pt idx="8">
                  <c:v>81959.199999999997</c:v>
                </c:pt>
                <c:pt idx="9" formatCode="0.0">
                  <c:v>16840.599999999988</c:v>
                </c:pt>
                <c:pt idx="10" formatCode="0.0">
                  <c:v>700</c:v>
                </c:pt>
                <c:pt idx="11">
                  <c:v>100864.4</c:v>
                </c:pt>
              </c:numCache>
            </c:numRef>
          </c:val>
        </c:ser>
        <c:dLbls>
          <c:showCatName val="1"/>
          <c:showPercent val="1"/>
        </c:dLbls>
      </c:pie3DChart>
      <c:spPr>
        <a:solidFill>
          <a:srgbClr val="FFFFFF">
            <a:lumMod val="40000"/>
            <a:lumOff val="60000"/>
            <a:alpha val="0"/>
          </a:srgbClr>
        </a:solidFill>
      </c:spPr>
    </c:plotArea>
    <c:plotVisOnly val="1"/>
  </c:chart>
  <c:spPr>
    <a:solidFill>
      <a:srgbClr val="FFFFFF">
        <a:lumMod val="40000"/>
        <a:lumOff val="60000"/>
        <a:alpha val="0"/>
      </a:srgbClr>
    </a:solidFill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0.17647</cdr:y>
    </cdr:from>
    <cdr:to>
      <cdr:x>0.98093</cdr:x>
      <cdr:y>0.64493</cdr:y>
    </cdr:to>
    <cdr:sp macro="" textlink="">
      <cdr:nvSpPr>
        <cdr:cNvPr id="2" name="AutoShape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071570"/>
          <a:ext cx="7348568" cy="2844586"/>
        </a:xfrm>
        <a:prstGeom xmlns:a="http://schemas.openxmlformats.org/drawingml/2006/main" prst="horizontalScroll">
          <a:avLst>
            <a:gd name="adj" fmla="val 12500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38100" cap="flat" cmpd="sng" algn="ctr">
          <a:solidFill>
            <a:srgbClr val="84AA33"/>
          </a:solidFill>
          <a:prstDash val="solid"/>
          <a:headEnd/>
          <a:tailEnd/>
        </a:ln>
        <a:effectLst xmlns:a="http://schemas.openxmlformats.org/drawingml/2006/main"/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anchor="ctr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rgbClr val="FEB80A">
                <a:shade val="75000"/>
              </a:srgbClr>
            </a:contourClr>
          </a:sp3d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Book Antiqua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Book Antiqua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ru-RU" sz="4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РАСХОДЫ БЮДЖЕТА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549579E-B80C-4532-97EC-D19DF5EB09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D2248-0E3A-4345-A6E5-0D8A38D47BFF}" type="slidenum">
              <a:rPr lang="ru-RU" smtClean="0"/>
              <a:pPr/>
              <a:t>1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dirty="0"/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dirty="0"/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dirty="0"/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dirty="0"/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dirty="0"/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 dirty="0"/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 dirty="0"/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 dirty="0"/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dirty="0"/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dirty="0"/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dirty="0"/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dirty="0"/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dirty="0"/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defRPr/>
                  </a:pPr>
                  <a:endParaRPr lang="ru-RU" sz="2400" dirty="0"/>
                </a:p>
              </p:txBody>
            </p:sp>
          </p:grpSp>
        </p:grpSp>
      </p:grpSp>
      <p:sp>
        <p:nvSpPr>
          <p:cNvPr id="624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8F72-624B-4BD0-9642-89A57C0CD9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1861A-756D-4EEE-8737-DCB840A4B9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EDA6-57C6-492D-AC36-DDDC58E930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00188" y="1524000"/>
            <a:ext cx="3668712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500188" y="3957638"/>
            <a:ext cx="3668712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DAD58-0D06-44A3-B99F-F31565655B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500188" y="228600"/>
            <a:ext cx="7491412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45E85-81CF-476D-BC29-49BC7FB5D9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500188" y="1524000"/>
            <a:ext cx="7491412" cy="4714875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22E0A-EEB3-4BD0-A21C-58063FC5CC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500188" y="1524000"/>
            <a:ext cx="7491412" cy="4714875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5E572-C168-491D-8970-313525CD6F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D107A-4788-4CF5-B2A5-6AEC22CC21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B6E8-6E43-4422-9F29-4AE597E447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06D53-70E6-45BB-8D92-1865D7B469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46D62-9D2B-4AD3-B068-CE8910B6B3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39F0-AE23-4E8E-ADEB-43BCEEAA70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2664C-0161-4B2D-B21A-1F540A1431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4D5-D3BE-49E8-ABCF-C03D0C533F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A795-B9CA-4B38-8FB5-9CA4D82C45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61443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49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1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3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5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6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58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 dirty="0"/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0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1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2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3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4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5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6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7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8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69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70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1471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1027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7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1475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1476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A4706220-1857-47B8-B501-6DC3545EE0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  <p:sldLayoutId id="2147484129" r:id="rId14"/>
    <p:sldLayoutId id="2147484130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ln w="0"/>
        </p:spPr>
        <p:txBody>
          <a:bodyPr/>
          <a:lstStyle/>
          <a:p>
            <a:pPr algn="ctr" eaLnBrk="1" hangingPunct="1">
              <a:defRPr/>
            </a:pP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«Колпашевский район» </a:t>
            </a:r>
            <a:br>
              <a:rPr lang="ru-RU" sz="3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2015 год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sz="quarter" idx="1"/>
          </p:nvPr>
        </p:nvSpPr>
        <p:spPr>
          <a:xfrm>
            <a:off x="2714625" y="5857875"/>
            <a:ext cx="6276975" cy="785813"/>
          </a:xfrm>
        </p:spPr>
        <p:txBody>
          <a:bodyPr/>
          <a:lstStyle/>
          <a:p>
            <a:pPr algn="ctr"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Финансов и экономической политики Администрации Колпашевского района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928670"/>
            <a:ext cx="1770221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857520" cy="285752"/>
        </p:xfrm>
        <a:graphic>
          <a:graphicData uri="http://schemas.openxmlformats.org/drawingml/2006/table">
            <a:tbl>
              <a:tblPr/>
              <a:tblGrid>
                <a:gridCol w="2857520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УФЭП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43042" y="142852"/>
            <a:ext cx="73581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ПЕРЕЧЕНЬ И ОБЪЕМЫ ФИНАНСИРОВАНИЯ МУНИЦИПАЛЬНЫХ ПРОГРАММ, РЕАЛИЗУЕМЫХ НА ТЕРРИТОРИИ МО «КОЛПАШЕВСКИЙ РАЙОН» И ФИНАНСИРУЕМЫХ ИЗ БЮДЖЕТА МО «КОЛПАШЕВСКИЙ РАЙОН» НА 2015 ГОД</a:t>
            </a:r>
            <a:endParaRPr lang="ru-RU" sz="1400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71604" y="928670"/>
          <a:ext cx="7429552" cy="50021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1478"/>
                <a:gridCol w="6240823"/>
                <a:gridCol w="817251"/>
              </a:tblGrid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целевой программы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(тыс.</a:t>
                      </a:r>
                      <a:r>
                        <a:rPr lang="ru-RU" sz="11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6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«Развитие инфраструктуры муниципальных образовательных организаций Колпашевского района на 2014-2018 годы»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14389,0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малого и среднего предпринимательства в </a:t>
                      </a:r>
                      <a:r>
                        <a:rPr lang="ru-RU" sz="11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Колпашевском</a:t>
                      </a: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районе на 2013 - 2018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800,0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"Обеспечение безопасности гидротехнических сооружений на территории Колпашевского района в 2014 - 2020 годах"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1883,2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"Повышение общественной безопасности на территории муниципального образования "Колпашевский район" на 2013 - 2018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4885,0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"Устойчивое развитие сельских территорий муниципального образования "Колпашевский район" Томской области на 2014 - 2017 годы и на период до 2020 года"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6839,7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3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"Профилактика правонарушений среди несовершеннолетних на территории муниципального образования "Колпашевский район" на 2013 - 2015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285,0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"Предоставление молодым семьям государственной поддержки на приобретение (строительство) жилья на территории Колпашевского района на 2011 - 2015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130,9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"Доступная среда на 2014 - 2016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системы дополнительного образования в </a:t>
                      </a:r>
                      <a:r>
                        <a:rPr lang="ru-RU" sz="11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Колпашевском</a:t>
                      </a: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районе на базе муниципальных образовательных организаций дополнительного образования на 2014 - 2020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1074,4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"Обеспечение безопасности жизнедеятельности населения на территории Колпашевского района на 2014 - 2016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3514,0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культуры в </a:t>
                      </a:r>
                      <a:r>
                        <a:rPr lang="ru-RU" sz="11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Колпашевском</a:t>
                      </a: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районе на 2014 - 2017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19086,8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4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физической культуры и массового спорта на территории муниципального образования "Колпашевский район" на 2014 - 2018 годы"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7100,0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"Медицинские кадры" на 2015 - 2017 годы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2100,0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572">
                <a:tc>
                  <a:txBody>
                    <a:bodyPr/>
                    <a:lstStyle/>
                    <a:p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1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62098,0</a:t>
                      </a:r>
                      <a:endParaRPr lang="ru-RU" sz="11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0" descr="C:\Documents and Settings\Лариса В. Золоторева\Рабочий стол\Новая папка (2)\fot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85938" y="357188"/>
            <a:ext cx="6929437" cy="5929312"/>
          </a:xfrm>
          <a:noFill/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38" y="1000125"/>
            <a:ext cx="6929437" cy="33575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5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28600"/>
            <a:ext cx="7948612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 бюджета  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МО «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Колпашевский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район» </a:t>
            </a: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1571625" y="1428750"/>
            <a:ext cx="721518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 dirty="0">
                <a:solidFill>
                  <a:schemeClr val="tx2"/>
                </a:solidFill>
              </a:rPr>
              <a:t>В </a:t>
            </a:r>
            <a:r>
              <a:rPr lang="ru-RU" sz="2200" b="1" dirty="0" smtClean="0">
                <a:solidFill>
                  <a:schemeClr val="tx2"/>
                </a:solidFill>
              </a:rPr>
              <a:t>2015 </a:t>
            </a:r>
            <a:r>
              <a:rPr lang="ru-RU" sz="2200" b="1" dirty="0">
                <a:solidFill>
                  <a:schemeClr val="tx2"/>
                </a:solidFill>
              </a:rPr>
              <a:t>году в районный бюджет согласно статье 61¹ БК РФ подлежат зачислению:</a:t>
            </a:r>
          </a:p>
          <a:p>
            <a:pPr algn="ctr"/>
            <a:endParaRPr lang="ru-RU" sz="2200" b="1" dirty="0">
              <a:solidFill>
                <a:schemeClr val="tx2"/>
              </a:solidFill>
            </a:endParaRPr>
          </a:p>
          <a:p>
            <a:pPr algn="just"/>
            <a:r>
              <a:rPr lang="ru-RU" sz="2200" b="1" dirty="0">
                <a:solidFill>
                  <a:schemeClr val="tx2"/>
                </a:solidFill>
              </a:rPr>
              <a:t>НДФЛ</a:t>
            </a:r>
            <a:r>
              <a:rPr lang="ru-RU" sz="2200" dirty="0">
                <a:solidFill>
                  <a:schemeClr val="tx2"/>
                </a:solidFill>
              </a:rPr>
              <a:t> – </a:t>
            </a:r>
            <a:r>
              <a:rPr lang="ru-RU" sz="2200" dirty="0" smtClean="0">
                <a:solidFill>
                  <a:schemeClr val="tx2"/>
                </a:solidFill>
              </a:rPr>
              <a:t>5 % </a:t>
            </a:r>
            <a:r>
              <a:rPr lang="ru-RU" sz="2200" dirty="0">
                <a:solidFill>
                  <a:schemeClr val="tx2"/>
                </a:solidFill>
              </a:rPr>
              <a:t>от контингента  </a:t>
            </a:r>
          </a:p>
          <a:p>
            <a:pPr algn="just"/>
            <a:endParaRPr lang="ru-RU" sz="2200" dirty="0">
              <a:solidFill>
                <a:schemeClr val="tx2"/>
              </a:solidFill>
            </a:endParaRPr>
          </a:p>
          <a:p>
            <a:pPr algn="just"/>
            <a:r>
              <a:rPr lang="ru-RU" sz="2200" b="1" dirty="0">
                <a:solidFill>
                  <a:schemeClr val="tx2"/>
                </a:solidFill>
              </a:rPr>
              <a:t>ЕНВД</a:t>
            </a:r>
            <a:r>
              <a:rPr lang="ru-RU" sz="2200" dirty="0">
                <a:solidFill>
                  <a:schemeClr val="tx2"/>
                </a:solidFill>
              </a:rPr>
              <a:t> – 100 %</a:t>
            </a:r>
          </a:p>
          <a:p>
            <a:pPr algn="just"/>
            <a:endParaRPr lang="ru-RU" sz="2200" dirty="0">
              <a:solidFill>
                <a:schemeClr val="tx2"/>
              </a:solidFill>
            </a:endParaRPr>
          </a:p>
          <a:p>
            <a:pPr algn="just"/>
            <a:r>
              <a:rPr lang="ru-RU" sz="2200" b="1" dirty="0">
                <a:solidFill>
                  <a:schemeClr val="tx2"/>
                </a:solidFill>
              </a:rPr>
              <a:t>Единый </a:t>
            </a:r>
            <a:r>
              <a:rPr lang="ru-RU" sz="2200" b="1" dirty="0" err="1">
                <a:solidFill>
                  <a:schemeClr val="tx2"/>
                </a:solidFill>
              </a:rPr>
              <a:t>с\х</a:t>
            </a:r>
            <a:r>
              <a:rPr lang="ru-RU" sz="2200" b="1" dirty="0">
                <a:solidFill>
                  <a:schemeClr val="tx2"/>
                </a:solidFill>
              </a:rPr>
              <a:t> налог </a:t>
            </a:r>
            <a:r>
              <a:rPr lang="ru-RU" sz="2200" dirty="0">
                <a:solidFill>
                  <a:schemeClr val="tx2"/>
                </a:solidFill>
              </a:rPr>
              <a:t>– 50 %</a:t>
            </a:r>
          </a:p>
          <a:p>
            <a:pPr algn="just"/>
            <a:endParaRPr lang="ru-RU" sz="2200" dirty="0">
              <a:solidFill>
                <a:schemeClr val="tx2"/>
              </a:solidFill>
            </a:endParaRPr>
          </a:p>
          <a:p>
            <a:pPr algn="just"/>
            <a:r>
              <a:rPr lang="ru-RU" sz="2200" b="1" dirty="0" smtClean="0">
                <a:solidFill>
                  <a:schemeClr val="tx2"/>
                </a:solidFill>
              </a:rPr>
              <a:t>Налог, взимаемый в связи с применением патентной системы налогообложения</a:t>
            </a:r>
            <a:r>
              <a:rPr lang="ru-RU" sz="2400" dirty="0" smtClean="0">
                <a:solidFill>
                  <a:schemeClr val="tx2"/>
                </a:solidFill>
              </a:rPr>
              <a:t>,</a:t>
            </a:r>
            <a:r>
              <a:rPr lang="ru-RU" sz="2400" dirty="0" smtClean="0"/>
              <a:t> </a:t>
            </a:r>
            <a:r>
              <a:rPr lang="ru-RU" sz="2200" dirty="0" smtClean="0">
                <a:solidFill>
                  <a:schemeClr val="tx2"/>
                </a:solidFill>
              </a:rPr>
              <a:t>- </a:t>
            </a:r>
            <a:r>
              <a:rPr lang="ru-RU" sz="2200" dirty="0">
                <a:solidFill>
                  <a:schemeClr val="tx2"/>
                </a:solidFill>
              </a:rPr>
              <a:t>100 %</a:t>
            </a:r>
          </a:p>
          <a:p>
            <a:pPr algn="just"/>
            <a:endParaRPr lang="ru-RU" sz="2200" dirty="0">
              <a:solidFill>
                <a:schemeClr val="tx2"/>
              </a:solidFill>
            </a:endParaRPr>
          </a:p>
          <a:p>
            <a:r>
              <a:rPr lang="ru-RU" sz="2200" b="1" dirty="0">
                <a:solidFill>
                  <a:schemeClr val="tx2"/>
                </a:solidFill>
              </a:rPr>
              <a:t>Государственная </a:t>
            </a:r>
            <a:r>
              <a:rPr lang="ru-RU" sz="2200" b="1" dirty="0" smtClean="0">
                <a:solidFill>
                  <a:schemeClr val="tx2"/>
                </a:solidFill>
              </a:rPr>
              <a:t>пошлина </a:t>
            </a:r>
            <a:r>
              <a:rPr lang="ru-RU" sz="2200" dirty="0" smtClean="0">
                <a:solidFill>
                  <a:schemeClr val="tx2"/>
                </a:solidFill>
              </a:rPr>
              <a:t>– </a:t>
            </a:r>
            <a:r>
              <a:rPr lang="ru-RU" sz="2200" dirty="0">
                <a:solidFill>
                  <a:schemeClr val="tx2"/>
                </a:solidFill>
              </a:rPr>
              <a:t>100 %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643812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Законом Томской области установлены на 2015 год:</a:t>
            </a:r>
          </a:p>
        </p:txBody>
      </p:sp>
      <p:sp>
        <p:nvSpPr>
          <p:cNvPr id="7171" name="Содержимое 6"/>
          <p:cNvSpPr>
            <a:spLocks noGrp="1"/>
          </p:cNvSpPr>
          <p:nvPr>
            <p:ph idx="1"/>
          </p:nvPr>
        </p:nvSpPr>
        <p:spPr>
          <a:xfrm>
            <a:off x="1428750" y="1571612"/>
            <a:ext cx="7500938" cy="4667263"/>
          </a:xfrm>
        </p:spPr>
        <p:txBody>
          <a:bodyPr/>
          <a:lstStyle/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Дополнительный норматив отчислений от НДФЛ -  в размере 25,60% от контингента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Единый норматив отчислений от НДФЛ                 - в размере 10% от контингента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Единый норматив отчислений от налога, взимаемого в связи с применением упрощённой системы налогообложения - в размере 30%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уплаты акцизов на нефтепродукты</a:t>
            </a:r>
          </a:p>
          <a:p>
            <a:pPr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0"/>
            <a:ext cx="7491412" cy="1000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(статья 62 БК РФ)</a:t>
            </a:r>
          </a:p>
        </p:txBody>
      </p:sp>
      <p:sp>
        <p:nvSpPr>
          <p:cNvPr id="15363" name="Содержимое 3"/>
          <p:cNvSpPr>
            <a:spLocks noGrp="1"/>
          </p:cNvSpPr>
          <p:nvPr>
            <p:ph idx="1"/>
          </p:nvPr>
        </p:nvSpPr>
        <p:spPr>
          <a:xfrm>
            <a:off x="1285875" y="1357313"/>
            <a:ext cx="7858125" cy="5500687"/>
          </a:xfrm>
        </p:spPr>
        <p:txBody>
          <a:bodyPr/>
          <a:lstStyle/>
          <a:p>
            <a:pPr algn="just" eaLnBrk="1" hangingPunct="1">
              <a:lnSpc>
                <a:spcPts val="1500"/>
              </a:lnSpc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муниципального имущества –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100%</a:t>
            </a:r>
          </a:p>
          <a:p>
            <a:pPr algn="just" eaLnBrk="1" hangingPunct="1">
              <a:lnSpc>
                <a:spcPts val="1500"/>
              </a:lnSpc>
              <a:defRPr/>
            </a:pPr>
            <a:endParaRPr lang="ru-RU" sz="1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ts val="1500"/>
              </a:lnSpc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продажи имущества – 100 %</a:t>
            </a:r>
          </a:p>
          <a:p>
            <a:pPr algn="just" eaLnBrk="1" hangingPunct="1">
              <a:lnSpc>
                <a:spcPts val="1500"/>
              </a:lnSpc>
              <a:buFontTx/>
              <a:buNone/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ts val="1500"/>
              </a:lnSpc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продажи земельных участков:</a:t>
            </a:r>
          </a:p>
          <a:p>
            <a:pPr marL="354013" indent="-354013" eaLnBrk="1" hangingPunct="1">
              <a:lnSpc>
                <a:spcPts val="1500"/>
              </a:lnSpc>
              <a:buFontTx/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госсобственность на которые не разграничена и которые </a:t>
            </a:r>
          </a:p>
          <a:p>
            <a:pPr marL="354013" indent="-354013" eaLnBrk="1" hangingPunct="1">
              <a:lnSpc>
                <a:spcPts val="1500"/>
              </a:lnSpc>
              <a:buFontTx/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находятся в границах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городских поселений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50%, на межселенных </a:t>
            </a:r>
          </a:p>
          <a:p>
            <a:pPr marL="354013" indent="-354013" eaLnBrk="1" hangingPunct="1">
              <a:lnSpc>
                <a:spcPts val="1500"/>
              </a:lnSpc>
              <a:buFontTx/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территориях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100%, в собственности района - 100 %</a:t>
            </a:r>
          </a:p>
          <a:p>
            <a:pPr algn="just" eaLnBrk="1" hangingPunct="1">
              <a:buFontTx/>
              <a:buNone/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ts val="1500"/>
              </a:lnSpc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Плата за негативное воздействие на окружающую среду – 40%</a:t>
            </a:r>
          </a:p>
          <a:p>
            <a:pPr algn="just" eaLnBrk="1" hangingPunct="1">
              <a:lnSpc>
                <a:spcPts val="1500"/>
              </a:lnSpc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 eaLnBrk="1" hangingPunct="1">
              <a:lnSpc>
                <a:spcPts val="1500"/>
              </a:lnSpc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платных услуг, оказываемых муниципальными</a:t>
            </a:r>
          </a:p>
          <a:p>
            <a:pPr marL="354013" indent="-354013" algn="just" eaLnBrk="1" hangingPunct="1">
              <a:lnSpc>
                <a:spcPts val="15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казенными учреждениями  </a:t>
            </a:r>
          </a:p>
          <a:p>
            <a:pPr marL="354013" indent="-354013" algn="just" eaLnBrk="1" hangingPunct="1">
              <a:lnSpc>
                <a:spcPts val="15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Штрафы, санкции, возмещение ущерба – в соответствии со   статьей 46 БК РФ</a:t>
            </a:r>
          </a:p>
          <a:p>
            <a:pPr marL="354013" indent="-354013" algn="just" eaLnBrk="1" hangingPunct="1">
              <a:defRPr/>
            </a:pP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Прочие неналоговые доходы.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5" y="214290"/>
            <a:ext cx="7643835" cy="107158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                 МО «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Колпашевский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район» на 2015 год</a:t>
            </a:r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1428728" y="1142984"/>
          <a:ext cx="7715272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1652588" y="500042"/>
          <a:ext cx="749141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C:\Users\Ольга В. Силицкая\Desktop\gerb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3000396" cy="285752"/>
        </p:xfrm>
        <a:graphic>
          <a:graphicData uri="http://schemas.openxmlformats.org/drawingml/2006/table">
            <a:tbl>
              <a:tblPr/>
              <a:tblGrid>
                <a:gridCol w="3000396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УФЭП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786082" cy="285752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УФЭП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357422" y="0"/>
            <a:ext cx="5643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</a:t>
            </a:r>
            <a:b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dirty="0" smtClean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 "Колпашевский район" на 2015 год</a:t>
            </a:r>
            <a:endParaRPr lang="ru-RU" sz="2000" dirty="0"/>
          </a:p>
        </p:txBody>
      </p:sp>
      <p:graphicFrame>
        <p:nvGraphicFramePr>
          <p:cNvPr id="9" name="Диаграмма 8"/>
          <p:cNvGraphicFramePr>
            <a:graphicFrameLocks noGrp="1"/>
          </p:cNvGraphicFramePr>
          <p:nvPr/>
        </p:nvGraphicFramePr>
        <p:xfrm>
          <a:off x="1500165" y="857232"/>
          <a:ext cx="7643835" cy="5456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Ольга В. Силицкая\Desktop\gerb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6215082"/>
            <a:ext cx="303467" cy="47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357686" y="6286520"/>
          <a:ext cx="2857520" cy="285752"/>
        </p:xfrm>
        <a:graphic>
          <a:graphicData uri="http://schemas.openxmlformats.org/drawingml/2006/table">
            <a:tbl>
              <a:tblPr/>
              <a:tblGrid>
                <a:gridCol w="2857520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УФЭП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Администрации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Колпашевского района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00166" y="5929330"/>
          <a:ext cx="7500990" cy="142875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  <a:gridCol w="535785"/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43042" y="142852"/>
            <a:ext cx="73581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ПЕРЕЧЕНЬ ОБЪЕКТОВ КАПИТАЛЬНОГО СТРОИТЕЛЬСТВА МУНИЦИПАЛЬНОЙ СОБСТВЕННОСТИ, ФИНАНСИРУЕМЫХ ИЗ БЮДЖЕТА МО «КОЛПАШЕВСКИЙ РАЙОН» НА 2015 ГОД</a:t>
            </a:r>
            <a:endParaRPr lang="ru-RU" sz="1400" b="1" dirty="0">
              <a:solidFill>
                <a:srgbClr val="C00000"/>
              </a:solidFill>
            </a:endParaRP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1571603" y="975638"/>
          <a:ext cx="7500991" cy="50965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643735"/>
                <a:gridCol w="857256"/>
              </a:tblGrid>
              <a:tr h="45026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Реконструкция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автомобильной дороги «Подъезд к с. </a:t>
                      </a:r>
                      <a:r>
                        <a:rPr lang="ru-RU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Старокороткино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в </a:t>
                      </a:r>
                      <a:r>
                        <a:rPr lang="ru-RU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Колпашевском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2389,7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753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Инженерные сети и здания соцкультбыта в новом микрорайоне комплексной застройки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«Юбилейный» в с. Чажемто Колпашевского района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27354,0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78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Газораспределительные сети г. Колпашево и с. Тогур, 6 очередь, 2 этап (Иные межбюджетные трансферты)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3256,6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Инженерные сети микрорайона «Звезда» г. Колпашево Колпашевского района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26400,0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сетей водоснабжения </a:t>
                      </a:r>
                      <a:r>
                        <a:rPr lang="ru-RU" sz="1400" b="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Матьянга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г. Колпашево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84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Газораспределительные сети г. Колпашево и с. Тогур Колпашевского района Томской области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61874,5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72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Приобретение модульного ФАП по адресу: Томская обл., Колпашевский район, д. </a:t>
                      </a:r>
                      <a:r>
                        <a:rPr lang="ru-RU" sz="1400" b="0" i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Белояровка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ул. Мира, 7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1909,9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878">
                <a:tc>
                  <a:txBody>
                    <a:bodyPr/>
                    <a:lstStyle/>
                    <a:p>
                      <a:pPr algn="just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Реконструкция стадиона г. Колпашево при МАОУДОД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«ДЮСШ» им. О. Рахматулиной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222"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Реконструкция спортивного стадиона, расположенного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адресу: Томская обл., Колпашевский район, с. Тогур, ул. Ленина 12/1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130784,7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eporting Progress or Status 1">
    <a:dk1>
      <a:srgbClr val="333300"/>
    </a:dk1>
    <a:lt1>
      <a:srgbClr val="FFFFFF"/>
    </a:lt1>
    <a:dk2>
      <a:srgbClr val="000000"/>
    </a:dk2>
    <a:lt2>
      <a:srgbClr val="969696"/>
    </a:lt2>
    <a:accent1>
      <a:srgbClr val="E5D58A"/>
    </a:accent1>
    <a:accent2>
      <a:srgbClr val="CCCC00"/>
    </a:accent2>
    <a:accent3>
      <a:srgbClr val="FFFFFF"/>
    </a:accent3>
    <a:accent4>
      <a:srgbClr val="2A2A00"/>
    </a:accent4>
    <a:accent5>
      <a:srgbClr val="F0E7C4"/>
    </a:accent5>
    <a:accent6>
      <a:srgbClr val="B9B900"/>
    </a:accent6>
    <a:hlink>
      <a:srgbClr val="999933"/>
    </a:hlink>
    <a:folHlink>
      <a:srgbClr val="666633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Reporting Progress or Status</Template>
  <TotalTime>3065</TotalTime>
  <Words>780</Words>
  <Application>Microsoft Office PowerPoint</Application>
  <PresentationFormat>Экран (4:3)</PresentationFormat>
  <Paragraphs>188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Reporting Progress or Status</vt:lpstr>
      <vt:lpstr> Бюджет  МО «Колпашевский район»  на 2015 год</vt:lpstr>
      <vt:lpstr> Доходы бюджета</vt:lpstr>
      <vt:lpstr>Налоговые доходы бюджета         МО «Колпашевский район» </vt:lpstr>
      <vt:lpstr>Законом Томской области установлены на 2015 год:</vt:lpstr>
      <vt:lpstr>Неналоговые доходы  (статья 62 БК РФ)</vt:lpstr>
      <vt:lpstr>Структура доходов бюджета                  МО «Колпашевский район» на 2015 год</vt:lpstr>
      <vt:lpstr>Слайд 7</vt:lpstr>
      <vt:lpstr>Слайд 8</vt:lpstr>
      <vt:lpstr>Слайд 9</vt:lpstr>
      <vt:lpstr>Слайд 10</vt:lpstr>
    </vt:vector>
  </TitlesOfParts>
  <Company>505.ru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Николай А. Бочкарев</cp:lastModifiedBy>
  <cp:revision>253</cp:revision>
  <dcterms:created xsi:type="dcterms:W3CDTF">2009-11-04T17:26:23Z</dcterms:created>
  <dcterms:modified xsi:type="dcterms:W3CDTF">2015-04-15T05:34:23Z</dcterms:modified>
</cp:coreProperties>
</file>