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handoutMasterIdLst>
    <p:handoutMasterId r:id="rId10"/>
  </p:handoutMasterIdLst>
  <p:sldIdLst>
    <p:sldId id="339" r:id="rId2"/>
    <p:sldId id="354" r:id="rId3"/>
    <p:sldId id="357" r:id="rId4"/>
    <p:sldId id="355" r:id="rId5"/>
    <p:sldId id="358" r:id="rId6"/>
    <p:sldId id="352" r:id="rId7"/>
    <p:sldId id="353" r:id="rId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2FF"/>
    <a:srgbClr val="339933"/>
    <a:srgbClr val="40866A"/>
    <a:srgbClr val="0072C8"/>
    <a:srgbClr val="F6BB00"/>
    <a:srgbClr val="EAB200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22" autoAdjust="0"/>
    <p:restoredTop sz="86353" autoAdjust="0"/>
  </p:normalViewPr>
  <p:slideViewPr>
    <p:cSldViewPr>
      <p:cViewPr>
        <p:scale>
          <a:sx n="82" d="100"/>
          <a:sy n="82" d="100"/>
        </p:scale>
        <p:origin x="-77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4708B23C-237C-4E08-8149-329125EC1A7A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01B68-3C73-464F-8013-4681638FF5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1628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02D58AC-7A9D-4347-80F1-95E8A6DAF5EF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BE06FA-C959-4FD9-857C-F3159314B0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178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6067-F3F1-4F3D-A1B1-3088DAA8CB50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25287-267E-4D16-B119-B06AC22D81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85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9C97-5543-45E3-A0EF-44BC363AB2D4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64B8A-73DE-4DEB-B7F0-A65E1D1832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62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A9DC-8511-4D09-818B-F6CC08A13EC3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878DD-1E92-4511-A9E9-534D81B69F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36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67B24-46DF-424C-A28E-C98433E49E88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33E6C-5F55-44B6-AD51-6083DBD417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9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6938-9300-424F-807B-487C56813A00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F8530-B770-47EC-8A46-C06A8BAD58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16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A308-9D69-44E9-8D90-365EEB87C04F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D490D-A19E-426E-B128-53774BB599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959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D9A2A-0B64-4BF1-8290-BAAEC095DAF7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02B5A-3440-48F2-B800-E1844337B2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991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3DAB-C61A-4969-BB53-32C560BBF5B3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A2FAC-A860-469B-B0BA-B63D220413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550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B24D-FD0A-4906-8DA7-4D71A063522A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F7A3D-62F2-4870-81C5-4C785309A1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356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7F9C-694F-4AB9-BB70-C522CB2D5542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96E9D-0BC4-4299-AFF9-790282A424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63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1E736-FCBF-48B6-B8EF-1F8D6BF94271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16CB5-BEBB-41CF-A6AF-04E0DCD0AC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261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F24A3C9-8007-4B9C-AA53-2F624E182253}" type="datetimeFigureOut">
              <a:rPr lang="ru-RU"/>
              <a:pPr>
                <a:defRPr/>
              </a:pPr>
              <a:t>28.12.2019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2043552-AA67-41AA-B1C8-3AD1E968B7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2132856"/>
            <a:ext cx="8572500" cy="144016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3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Совещание </a:t>
            </a:r>
            <a:br>
              <a:rPr lang="ru-RU" altLang="ru-RU" sz="3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представителями ресурсоснабжающих и управляющих организаций</a:t>
            </a:r>
            <a:endParaRPr lang="ru-RU" altLang="ru-RU" sz="3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 rot="5400000">
            <a:off x="-2864644" y="3401219"/>
            <a:ext cx="6326187" cy="6445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-23813" y="0"/>
            <a:ext cx="9167813" cy="669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571500" y="0"/>
            <a:ext cx="49213" cy="6886575"/>
          </a:xfrm>
          <a:prstGeom prst="rect">
            <a:avLst/>
          </a:prstGeom>
          <a:solidFill>
            <a:srgbClr val="EA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3813" y="625475"/>
            <a:ext cx="9167813" cy="52388"/>
          </a:xfrm>
          <a:prstGeom prst="rect">
            <a:avLst/>
          </a:prstGeom>
          <a:solidFill>
            <a:srgbClr val="EA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9" descr="gerb_tomsk_3копиров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723900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44744" y="6237312"/>
            <a:ext cx="3875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октября 2019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84168" y="745603"/>
            <a:ext cx="29523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тарифного регулирования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Томской области</a:t>
            </a:r>
            <a:endParaRPr lang="ru-RU" alt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64640" y="5028009"/>
            <a:ext cx="7830161" cy="925753"/>
            <a:chOff x="360038" y="215708"/>
            <a:chExt cx="1929827" cy="149776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60038" y="215708"/>
              <a:ext cx="1929827" cy="1497766"/>
            </a:xfrm>
            <a:prstGeom prst="roundRect">
              <a:avLst/>
            </a:pr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433153" y="288822"/>
              <a:ext cx="1783597" cy="13515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предъявление платы за холодную и горячую воду, потребленную в целях содержания общего  имущества многоквартирного дома в Городе Томске за декабрь 2019 г. </a:t>
              </a:r>
              <a:endPara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064640" y="3818706"/>
            <a:ext cx="7830161" cy="925753"/>
            <a:chOff x="360038" y="215708"/>
            <a:chExt cx="1929827" cy="1497766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60038" y="215708"/>
              <a:ext cx="1929827" cy="1497766"/>
            </a:xfrm>
            <a:prstGeom prst="roundRect">
              <a:avLst/>
            </a:pr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433153" y="288822"/>
              <a:ext cx="1783597" cy="13515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проблемные вопросы начислений за коммунальную услугу по горячему водоснабжению в связи с утверждением норматива на подогрев теплоносителя</a:t>
              </a:r>
              <a:endParaRPr lang="ru-RU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271713" y="766945"/>
            <a:ext cx="2952328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ЖКХ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государственного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жилищного надзора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Томской области</a:t>
            </a:r>
            <a:endParaRPr lang="ru-RU" altLang="ru-RU" sz="2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>
            <a:spLocks noGrp="1"/>
          </p:cNvSpPr>
          <p:nvPr>
            <p:ph type="title"/>
          </p:nvPr>
        </p:nvSpPr>
        <p:spPr>
          <a:xfrm>
            <a:off x="250825" y="-41622"/>
            <a:ext cx="8569325" cy="1384995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коммунальные ресурсы, потребляемые при использовании и содержании общего имущества в МКД</a:t>
            </a:r>
            <a:endParaRPr lang="ru-RU" sz="2800" b="1" kern="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693" y="1700808"/>
            <a:ext cx="842461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>
              <a:buFontTx/>
              <a:buChar char="-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2017 г. Жилищным кодексом РФ плата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коммунальные ресурсы, потребляемые при использовании и содержании общего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в МКД, включена в состав платы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помещения;</a:t>
            </a:r>
          </a:p>
          <a:p>
            <a:pPr indent="357188" algn="just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ч. 9.2 ст. 156 ЖК РФ размер коммунальных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ресурсов, потребляемых при использовании и содержании общего имущества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норматива потребления соответствующего вида коммунальных ресурсов, потребляемых при использовании и содержании общего имущества в многоквартирном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доме; </a:t>
            </a:r>
          </a:p>
          <a:p>
            <a:pPr indent="357188" algn="just">
              <a:buFontTx/>
              <a:buChar char="-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>
              <a:buFontTx/>
              <a:buChar char="-"/>
            </a:pP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Томской области нормативы потребления коммунальных ресурсов в цел</a:t>
            </a:r>
            <a:r>
              <a:rPr lang="ru-RU" sz="1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ях содержания общего имущества в </a:t>
            </a:r>
            <a:r>
              <a:rPr lang="ru-RU" sz="1600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 утверждены приказом </a:t>
            </a:r>
            <a:r>
              <a:rPr lang="ru-RU" sz="16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ЖКХ и государственного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жилищного надзора Томской области от 31.05.2017 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20 (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1 июня 2017 г.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indent="357188" algn="just">
              <a:buFontTx/>
              <a:buChar char="-"/>
            </a:pP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холодной и горячей воды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содержания общего имущества в МКД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Северск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Городе Томске в МКД со способом управления ТСЖ, ЖСК – с июня 2017 года.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6265446"/>
            <a:ext cx="9144000" cy="56668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>
            <a:spLocks noGrp="1"/>
          </p:cNvSpPr>
          <p:nvPr>
            <p:ph type="title"/>
          </p:nvPr>
        </p:nvSpPr>
        <p:spPr>
          <a:xfrm>
            <a:off x="228264" y="0"/>
            <a:ext cx="8569325" cy="1384995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платы за холодную и горячую воду, потребляемые при использовании и содержании общего имущества в МКД</a:t>
            </a:r>
            <a:endParaRPr lang="ru-RU" sz="2800" kern="0" dirty="0">
              <a:solidFill>
                <a:srgbClr val="EC82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0047" y="1384995"/>
            <a:ext cx="80390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	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304504"/>
            <a:ext cx="91440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42293"/>
              </p:ext>
            </p:extLst>
          </p:nvPr>
        </p:nvGraphicFramePr>
        <p:xfrm>
          <a:off x="395537" y="1451166"/>
          <a:ext cx="8402052" cy="4787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0577"/>
                <a:gridCol w="420147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Обстоятельства применения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расчета</a:t>
                      </a:r>
                      <a:endParaRPr lang="ru-RU" sz="15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80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МКД не оснащен ОДПУ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производится исходя из норматива потребления КР на СОИ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МКД оснащен ОДПУ и общим собранием собственников помещений в доме не принято решение о проведении расчета в порядке, отличном от установленного ч. 9.2 ст. 156 ЖК РФ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производится исходя из норматива потребления КР на СОИ с проведением перерасчета размера таких расходов исходя из показаний ОДПУ в порядке, определенном Правительством РФ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403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spc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МКД оснащен АИИС учета потребления коммунальных ресурсов и коммунальных услуг, которая обеспечивает возможность одномоментного снятия показаний</a:t>
                      </a:r>
                      <a:endParaRPr lang="ru-RU" sz="1500" spc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расходов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 на СОИ определяется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исходя из показаний, снятых с помощью АИИС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0608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МКД оснащен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ОДПУ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общим собранием собственников помещений в доме принято решение о проведении расчета с учетом среднемесячного объема потребления КР на СОИ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осуществляется исходя из среднемесячного объема потребления КР на СОИ с проведением перерасчета размера таких расходов исходя из показаний ОДПУ в порядке, установленном Правительством РФ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404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spc="-4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МКД оснащен ОДПУ, и общим собранием собственников помещений в доме принято решение о проведении расчета с учетом показаний ОДПУ</a:t>
                      </a:r>
                      <a:endParaRPr lang="ru-RU" sz="1500" spc="-4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производится исходя из объема потребления коммунальных ресурсов, определяемого по показаниям ОДПУ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27586" marB="2758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>
            <a:spLocks noGrp="1"/>
          </p:cNvSpPr>
          <p:nvPr>
            <p:ph type="title"/>
          </p:nvPr>
        </p:nvSpPr>
        <p:spPr>
          <a:xfrm>
            <a:off x="179512" y="0"/>
            <a:ext cx="8569325" cy="1384995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платы за холодную и горячую воду, потребляемые </a:t>
            </a:r>
            <a:r>
              <a:rPr lang="ru-RU" sz="2800" b="1" kern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и содержании общего имущества в МКД</a:t>
            </a:r>
            <a:endParaRPr lang="ru-RU" sz="2800" kern="0" dirty="0">
              <a:solidFill>
                <a:srgbClr val="EC82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922" y="1600805"/>
            <a:ext cx="8039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общему правилу, изложенному в ч. 9.2 ст. 156 ЖК РФ, плата за холодную и горячую воду на содержание общего имущества определяется исходя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норматива потребления соответствующего вида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коммунального ресурса, потребляемого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и содержании общего имущества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486" y="2963164"/>
            <a:ext cx="8039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производится по следующей формуле: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6304504"/>
            <a:ext cx="91440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35242"/>
              </p:ext>
            </p:extLst>
          </p:nvPr>
        </p:nvGraphicFramePr>
        <p:xfrm>
          <a:off x="403922" y="3514017"/>
          <a:ext cx="8353300" cy="944880"/>
        </p:xfrm>
        <a:graphic>
          <a:graphicData uri="http://schemas.openxmlformats.org/drawingml/2006/table">
            <a:tbl>
              <a:tblPr firstRow="1" bandRow="1"/>
              <a:tblGrid>
                <a:gridCol w="865414"/>
                <a:gridCol w="229221"/>
                <a:gridCol w="1641669"/>
                <a:gridCol w="216024"/>
                <a:gridCol w="1152128"/>
                <a:gridCol w="216024"/>
                <a:gridCol w="1152128"/>
                <a:gridCol w="216024"/>
                <a:gridCol w="1224136"/>
                <a:gridCol w="216024"/>
                <a:gridCol w="1224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платы </a:t>
                      </a:r>
                      <a:b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на коммунальный ресурс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потребления КР на СОИ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общего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помещения собственника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всех помещений в МКД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107051"/>
              </p:ext>
            </p:extLst>
          </p:nvPr>
        </p:nvGraphicFramePr>
        <p:xfrm>
          <a:off x="925128" y="5049823"/>
          <a:ext cx="7310888" cy="822960"/>
        </p:xfrm>
        <a:graphic>
          <a:graphicData uri="http://schemas.openxmlformats.org/drawingml/2006/table">
            <a:tbl>
              <a:tblPr firstRow="1" bandRow="1"/>
              <a:tblGrid>
                <a:gridCol w="1231900"/>
                <a:gridCol w="209764"/>
                <a:gridCol w="978899"/>
                <a:gridCol w="209764"/>
                <a:gridCol w="978899"/>
                <a:gridCol w="209764"/>
                <a:gridCol w="978899"/>
                <a:gridCol w="209764"/>
                <a:gridCol w="1041019"/>
                <a:gridCol w="216024"/>
                <a:gridCol w="1046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межквартирных лестничных площадок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лестниц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коридоров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Площади тамбуров, холлов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Площади вестибюлей, колясочных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помещений охраны (консьержа)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9" name="Группа 58"/>
          <p:cNvGrpSpPr/>
          <p:nvPr/>
        </p:nvGrpSpPr>
        <p:grpSpPr>
          <a:xfrm>
            <a:off x="1484228" y="4499875"/>
            <a:ext cx="6192688" cy="549948"/>
            <a:chOff x="1547664" y="4268428"/>
            <a:chExt cx="6192688" cy="549948"/>
          </a:xfrm>
        </p:grpSpPr>
        <p:cxnSp>
          <p:nvCxnSpPr>
            <p:cNvPr id="41" name="Прямая со стрелкой 40"/>
            <p:cNvCxnSpPr/>
            <p:nvPr/>
          </p:nvCxnSpPr>
          <p:spPr>
            <a:xfrm flipV="1">
              <a:off x="5220072" y="4268428"/>
              <a:ext cx="72008" cy="549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flipH="1" flipV="1">
              <a:off x="5364088" y="4268428"/>
              <a:ext cx="2376264" cy="539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H="1" flipV="1">
              <a:off x="5292080" y="4268428"/>
              <a:ext cx="1080120" cy="549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V="1">
              <a:off x="3995936" y="4268428"/>
              <a:ext cx="1224136" cy="5499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V="1">
              <a:off x="2843808" y="4268428"/>
              <a:ext cx="2232249" cy="539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 flipV="1">
              <a:off x="1547664" y="4268428"/>
              <a:ext cx="3384376" cy="5398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82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>
            <a:spLocks noGrp="1"/>
          </p:cNvSpPr>
          <p:nvPr>
            <p:ph type="title"/>
          </p:nvPr>
        </p:nvSpPr>
        <p:spPr>
          <a:xfrm>
            <a:off x="179512" y="0"/>
            <a:ext cx="8569325" cy="1384995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kern="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платы за холодную и горячую воду, потребляемые </a:t>
            </a:r>
            <a:r>
              <a:rPr lang="ru-RU" sz="2800" b="1" kern="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и содержании общего имущества в МКД</a:t>
            </a:r>
            <a:endParaRPr lang="ru-RU" sz="2800" kern="0" dirty="0">
              <a:solidFill>
                <a:srgbClr val="EC820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922" y="1600805"/>
            <a:ext cx="8039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по холодной и горячей воде на СОИ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МКД расположенному по адресу: ул. Сергея Лазо, д. 30, 9 этажей, 1979 г. п.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6304504"/>
            <a:ext cx="91440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28641"/>
              </p:ext>
            </p:extLst>
          </p:nvPr>
        </p:nvGraphicFramePr>
        <p:xfrm>
          <a:off x="395537" y="2604196"/>
          <a:ext cx="8353300" cy="944880"/>
        </p:xfrm>
        <a:graphic>
          <a:graphicData uri="http://schemas.openxmlformats.org/drawingml/2006/table">
            <a:tbl>
              <a:tblPr firstRow="1" bandRow="1"/>
              <a:tblGrid>
                <a:gridCol w="865414"/>
                <a:gridCol w="229221"/>
                <a:gridCol w="1641669"/>
                <a:gridCol w="216024"/>
                <a:gridCol w="1152128"/>
                <a:gridCol w="216024"/>
                <a:gridCol w="1152128"/>
                <a:gridCol w="216024"/>
                <a:gridCol w="1224136"/>
                <a:gridCol w="216024"/>
                <a:gridCol w="12245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платы </a:t>
                      </a:r>
                      <a:b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КР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 на коммунальный ресурс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 потребления КР на СОИ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общего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имущества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помещения собственника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всех помещений в МКД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85093"/>
              </p:ext>
            </p:extLst>
          </p:nvPr>
        </p:nvGraphicFramePr>
        <p:xfrm>
          <a:off x="395537" y="3550699"/>
          <a:ext cx="8353300" cy="742397"/>
        </p:xfrm>
        <a:graphic>
          <a:graphicData uri="http://schemas.openxmlformats.org/drawingml/2006/table">
            <a:tbl>
              <a:tblPr firstRow="1" bandRow="1"/>
              <a:tblGrid>
                <a:gridCol w="865414"/>
                <a:gridCol w="229221"/>
                <a:gridCol w="1641669"/>
                <a:gridCol w="216024"/>
                <a:gridCol w="1152128"/>
                <a:gridCol w="216024"/>
                <a:gridCol w="1152128"/>
                <a:gridCol w="216024"/>
                <a:gridCol w="1224136"/>
                <a:gridCol w="216024"/>
                <a:gridCol w="1224508"/>
              </a:tblGrid>
              <a:tr h="7423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25A2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10 084,4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41727"/>
              </p:ext>
            </p:extLst>
          </p:nvPr>
        </p:nvGraphicFramePr>
        <p:xfrm>
          <a:off x="395350" y="4293096"/>
          <a:ext cx="8353300" cy="742397"/>
        </p:xfrm>
        <a:graphic>
          <a:graphicData uri="http://schemas.openxmlformats.org/drawingml/2006/table">
            <a:tbl>
              <a:tblPr firstRow="1" bandRow="1"/>
              <a:tblGrid>
                <a:gridCol w="865414"/>
                <a:gridCol w="229221"/>
                <a:gridCol w="1641669"/>
                <a:gridCol w="216024"/>
                <a:gridCol w="1152128"/>
                <a:gridCol w="216024"/>
                <a:gridCol w="1152128"/>
                <a:gridCol w="216024"/>
                <a:gridCol w="1224136"/>
                <a:gridCol w="216024"/>
                <a:gridCol w="1224508"/>
              </a:tblGrid>
              <a:tr h="7423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170,08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10 084,4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3922" y="5155237"/>
            <a:ext cx="8344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холодную воду на СОИ составит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5,67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горячую воду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СОИ составит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20,72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 размер платы за холодную и горячую воду на СОИ составит 26,38 руб.</a:t>
            </a:r>
          </a:p>
        </p:txBody>
      </p:sp>
    </p:spTree>
    <p:extLst>
      <p:ext uri="{BB962C8B-B14F-4D97-AF65-F5344CB8AC3E}">
        <p14:creationId xmlns:p14="http://schemas.microsoft.com/office/powerpoint/2010/main" val="34839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6"/>
          <p:cNvSpPr>
            <a:spLocks noGrp="1"/>
          </p:cNvSpPr>
          <p:nvPr>
            <p:ph type="title"/>
          </p:nvPr>
        </p:nvSpPr>
        <p:spPr>
          <a:xfrm>
            <a:off x="287337" y="52000"/>
            <a:ext cx="8569325" cy="1015663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0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Мероприятия по снижению </a:t>
            </a:r>
            <a:br>
              <a:rPr lang="ru-RU" altLang="ru-RU" sz="30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000" b="1" kern="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размера платы КР на СОИ</a:t>
            </a:r>
            <a:endParaRPr lang="ru-RU" sz="2400" kern="0" dirty="0">
              <a:solidFill>
                <a:srgbClr val="EC820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6304504"/>
            <a:ext cx="91440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6"/>
          <p:cNvSpPr txBox="1">
            <a:spLocks/>
          </p:cNvSpPr>
          <p:nvPr/>
        </p:nvSpPr>
        <p:spPr bwMode="auto">
          <a:xfrm>
            <a:off x="298809" y="1008428"/>
            <a:ext cx="85693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информирование потребителей услуг о необходимости корректного предоставления данных ИПУ;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800" kern="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контрольного съема показаний ИПУ 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коммунальных услуг собственникам и пользователям помещений в многоквартирных домах и жилых 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домов, утвержденными постановлением </a:t>
            </a:r>
            <a:r>
              <a:rPr lang="ru-RU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06.05.2011 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354;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антимагнитных пломб на ИПУ;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сведений по количеству фактически проживающих в жилых помещениях МКД;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повышающих коэффициентов к плате за потребленные холодную и горячую воду в помещениях, не оснащенных ИПУ;</a:t>
            </a: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информационного взаимодействия с </a:t>
            </a:r>
            <a:r>
              <a:rPr lang="ru-RU" sz="18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ресурсоснабжающими</a:t>
            </a:r>
            <a:r>
              <a:rPr lang="ru-RU" sz="1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организациями в рамках заключенных с ними договоров на поставку коммунальных ресурсов</a:t>
            </a:r>
            <a:endParaRPr lang="ru-RU" sz="1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03238" y="2565400"/>
            <a:ext cx="8640762" cy="17287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altLang="ru-RU" sz="40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 rot="5400000">
            <a:off x="-2864644" y="3401219"/>
            <a:ext cx="6326187" cy="6445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-23813" y="0"/>
            <a:ext cx="9167813" cy="6699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571500" y="0"/>
            <a:ext cx="49213" cy="6886575"/>
          </a:xfrm>
          <a:prstGeom prst="rect">
            <a:avLst/>
          </a:prstGeom>
          <a:solidFill>
            <a:srgbClr val="EA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3813" y="625475"/>
            <a:ext cx="9167813" cy="52388"/>
          </a:xfrm>
          <a:prstGeom prst="rect">
            <a:avLst/>
          </a:prstGeom>
          <a:solidFill>
            <a:srgbClr val="EAB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9" name="Picture 9" descr="gerb_tomsk_3копиров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723900"/>
            <a:ext cx="158432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0843C"/>
      </a:accent1>
      <a:accent2>
        <a:srgbClr val="00843C"/>
      </a:accent2>
      <a:accent3>
        <a:srgbClr val="00843C"/>
      </a:accent3>
      <a:accent4>
        <a:srgbClr val="00843C"/>
      </a:accent4>
      <a:accent5>
        <a:srgbClr val="00843C"/>
      </a:accent5>
      <a:accent6>
        <a:srgbClr val="00632C"/>
      </a:accent6>
      <a:hlink>
        <a:srgbClr val="6DAA2D"/>
      </a:hlink>
      <a:folHlink>
        <a:srgbClr val="BDE2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5014</TotalTime>
  <Words>777</Words>
  <Application>Microsoft Office PowerPoint</Application>
  <PresentationFormat>Экран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Совещание  с представителями ресурсоснабжающих и управляющих организаций</vt:lpstr>
      <vt:lpstr>Плата за коммунальные ресурсы, потребляемые при использовании и содержании общего имущества в МКД</vt:lpstr>
      <vt:lpstr>Расчет платы за холодную и горячую воду, потребляемые при использовании и содержании общего имущества в МКД</vt:lpstr>
      <vt:lpstr>Расчет платы за холодную и горячую воду, потребляемые при использовании и содержании общего имущества в МКД</vt:lpstr>
      <vt:lpstr>Расчет платы за холодную и горячую воду, потребляемые при использовании и содержании общего имущества в МКД</vt:lpstr>
      <vt:lpstr>Мероприятия по снижению  размера платы КР на СОИ</vt:lpstr>
      <vt:lpstr>Спасибо за внимание!</vt:lpstr>
    </vt:vector>
  </TitlesOfParts>
  <Company>ATO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кадрового резерва государственной гражданской службы Администрации Томской области</dc:title>
  <dc:creator>Евгения Сергеевна Глухова</dc:creator>
  <cp:lastModifiedBy>Кияница Наталья Григорьевна</cp:lastModifiedBy>
  <cp:revision>364</cp:revision>
  <cp:lastPrinted>2019-10-30T03:25:23Z</cp:lastPrinted>
  <dcterms:created xsi:type="dcterms:W3CDTF">2014-02-06T10:50:29Z</dcterms:created>
  <dcterms:modified xsi:type="dcterms:W3CDTF">2019-12-28T07:27:42Z</dcterms:modified>
</cp:coreProperties>
</file>